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9906000" cy="6858000"/>
  <p:notesSz cx="6858000" cy="9906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940675A-B579-460E-94D1-54222C63F5DA}" styleName="Нет стиля, сетка таблицы">
    <a:wholeTbl>
      <a:tcTxStyle b="def" i="def"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tableStyles.xml" Type="http://schemas.openxmlformats.org/officeDocument/2006/relationships/tableStyles"/>
  <Relationship Id="rId4" Target="slides/slide2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93" name="GroupShape 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4" name="Shape 94"/>
          <p:cNvSpPr txBox="true"/>
          <p:nvPr isPhoto="false">
            <p:ph idx="0" type="title"/>
          </p:nvPr>
        </p:nvSpPr>
        <p:spPr>
          <a:xfrm flipH="false" flipV="false" rot="0"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5" name="Shape 95"/>
          <p:cNvSpPr txBox="true"/>
          <p:nvPr isPhoto="false">
            <p:ph idx="1" type="subTitle"/>
          </p:nvPr>
        </p:nvSpPr>
        <p:spPr>
          <a:xfrm flipH="false" flipV="false" rot="0"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96" name="Shape 9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97" name="Shape 9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8" name="Shape 9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21" name="GroupShape 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" name="Shape 2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3" name="Shape 2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xfrm flipH="false" flipV="false" rot="0">
            <a:off x="7088990" y="365125"/>
            <a:ext cx="2135981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9" name="Shape 29"/>
          <p:cNvSpPr txBox="true"/>
          <p:nvPr isPhoto="false">
            <p:ph idx="1" type="body"/>
          </p:nvPr>
        </p:nvSpPr>
        <p:spPr>
          <a:xfrm flipH="false" flipV="false" rot="0">
            <a:off x="681046" y="365125"/>
            <a:ext cx="6284119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Титульный слайд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false"/>
          <p:nvPr isPhoto="false"/>
        </p:nvSpPr>
        <p:spPr>
          <a:xfrm flipH="false" flipV="false" rot="0">
            <a:off x="0" y="0"/>
            <a:ext cx="9906000" cy="6865433"/>
          </a:xfrm>
          <a:prstGeom prst="rect">
            <a:avLst/>
          </a:prstGeom>
          <a:gradFill>
            <a:gsLst>
              <a:gs pos="81000">
                <a:srgbClr val="9ED4F8"/>
              </a:gs>
              <a:gs pos="59000">
                <a:srgbClr val="FFFF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67" name="Picture 67"/>
          <p:cNvPicPr preferRelativeResize="true"/>
          <p:nvPr isPhoto="false"/>
        </p:nvPicPr>
        <p:blipFill>
          <a:blip/>
          <a:stretch/>
        </p:blipFill>
        <p:spPr>
          <a:xfrm flipH="false" flipV="false" rot="0">
            <a:off x="4343403" y="682625"/>
            <a:ext cx="1414462" cy="1879600"/>
          </a:xfrm>
          <a:prstGeom prst="rect">
            <a:avLst/>
          </a:prstGeom>
          <a:ln>
            <a:noFill/>
          </a:ln>
        </p:spPr>
      </p:pic>
      <p:pic>
        <p:nvPicPr>
          <p:cNvPr hidden="false" id="69" name="Picture 69"/>
          <p:cNvPicPr preferRelativeResize="true"/>
          <p:nvPr isPhoto="false"/>
        </p:nvPicPr>
        <p:blipFill>
          <a:blip/>
          <a:srcRect b="30759" l="0" r="0" t="26376"/>
          <a:stretch/>
        </p:blipFill>
        <p:spPr>
          <a:xfrm flipH="false" flipV="false" rot="0">
            <a:off x="0" y="4746631"/>
            <a:ext cx="9906000" cy="2119313"/>
          </a:xfrm>
          <a:prstGeom prst="rect">
            <a:avLst/>
          </a:prstGeom>
          <a:ln>
            <a:noFill/>
          </a:ln>
        </p:spPr>
      </p:pic>
      <p:pic>
        <p:nvPicPr>
          <p:cNvPr hidden="false" id="71" name="Picture 71"/>
          <p:cNvPicPr preferRelativeResize="true"/>
          <p:nvPr isPhoto="false"/>
        </p:nvPicPr>
        <p:blipFill>
          <a:blip/>
          <a:stretch/>
        </p:blipFill>
        <p:spPr>
          <a:xfrm flipH="false" flipV="false" rot="0">
            <a:off x="4852991" y="4432300"/>
            <a:ext cx="503237" cy="596900"/>
          </a:xfrm>
          <a:prstGeom prst="rect">
            <a:avLst/>
          </a:prstGeom>
          <a:ln>
            <a:noFill/>
          </a:ln>
        </p:spPr>
      </p:pic>
      <p:sp>
        <p:nvSpPr>
          <p:cNvPr hidden="false" id="72" name="Shape 72"/>
          <p:cNvSpPr txBox="false"/>
          <p:nvPr isPhoto="false"/>
        </p:nvSpPr>
        <p:spPr>
          <a:xfrm flipH="false" flipV="false" rot="0">
            <a:off x="4030436" y="6488119"/>
            <a:ext cx="2148344" cy="27699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12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г. Смоленск Смоленской области</a:t>
            </a:r>
            <a:endParaRPr sz="12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3" name="Shape 73"/>
          <p:cNvSpPr txBox="true"/>
          <p:nvPr isPhoto="false">
            <p:ph idx="0" type="title"/>
          </p:nvPr>
        </p:nvSpPr>
        <p:spPr>
          <a:xfrm flipH="false" flipV="false" rot="0">
            <a:off x="742950" y="2733900"/>
            <a:ext cx="8420100" cy="1212087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algn="ctr" lvl="0">
              <a:defRPr sz="2400">
                <a:solidFill>
                  <a:srgbClr val="FD9001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4" name="Shape 74"/>
          <p:cNvSpPr txBox="true"/>
          <p:nvPr isPhoto="false">
            <p:ph idx="10" type="dt"/>
          </p:nvPr>
        </p:nvSpPr>
        <p:spPr>
          <a:xfrm flipH="false" flipV="false" rot="0">
            <a:off x="3990975" y="6723068"/>
            <a:ext cx="2228850" cy="84136"/>
          </a:xfrm>
          <a:prstGeom prst="rect">
            <a:avLst/>
          </a:prstGeom>
        </p:spPr>
        <p:txBody>
          <a:bodyPr/>
          <a:lstStyle>
            <a:defPPr/>
            <a:lvl1pPr algn="ctr" lvl="0">
              <a:defRPr sz="7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24.12.2024</a:t>
            </a:r>
          </a:p>
        </p:txBody>
      </p:sp>
      <p:sp>
        <p:nvSpPr>
          <p:cNvPr hidden="false" id="75" name="Shape 75"/>
          <p:cNvSpPr txBox="true"/>
          <p:nvPr isPhoto="false">
            <p:ph idx="11" type="ftr"/>
          </p:nvPr>
        </p:nvSpPr>
        <p:spPr>
          <a:xfrm flipH="false" flipV="false" rot="0">
            <a:off x="1433516" y="38100"/>
            <a:ext cx="7038975" cy="153988"/>
          </a:xfrm>
          <a:prstGeom prst="rect">
            <a:avLst/>
          </a:prstGeom>
        </p:spPr>
        <p:txBody>
          <a:bodyPr/>
          <a:lstStyle>
            <a:defPPr/>
            <a:lvl1pPr lvl="0">
              <a:defRPr b="false" spc="300" sz="700">
                <a:solidFill>
                  <a:srgbClr val="6FA4E3"/>
                </a:solidFill>
                <a:latin typeface="+mj-lt"/>
                <a:ea typeface="+mj-ea"/>
                <a:cs typeface="+mj-cs"/>
              </a:defRPr>
            </a:lvl1pPr>
          </a:lstStyle>
          <a:p/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3" y="0"/>
            <a:ext cx="906237" cy="6865433"/>
          </a:xfrm>
          <a:prstGeom prst="rect">
            <a:avLst/>
          </a:prstGeom>
          <a:gradFill>
            <a:gsLst>
              <a:gs pos="81000">
                <a:srgbClr val="9ED4F8"/>
              </a:gs>
              <a:gs pos="19000">
                <a:srgbClr val="FFFF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79" name="Picture 79"/>
          <p:cNvPicPr preferRelativeResize="true"/>
          <p:nvPr isPhoto="false"/>
        </p:nvPicPr>
        <p:blipFill>
          <a:blip/>
          <a:srcRect b="9930" l="43599" r="39670" t="26144"/>
          <a:stretch/>
        </p:blipFill>
        <p:spPr>
          <a:xfrm flipH="false" flipV="false" rot="0">
            <a:off x="4" y="5130800"/>
            <a:ext cx="906463" cy="1727200"/>
          </a:xfrm>
          <a:prstGeom prst="rect">
            <a:avLst/>
          </a:prstGeom>
          <a:ln>
            <a:noFill/>
          </a:ln>
        </p:spPr>
      </p:pic>
      <p:pic>
        <p:nvPicPr>
          <p:cNvPr hidden="false" id="81" name="Picture 81"/>
          <p:cNvPicPr preferRelativeResize="true"/>
          <p:nvPr isPhoto="false"/>
        </p:nvPicPr>
        <p:blipFill>
          <a:blip/>
          <a:stretch/>
        </p:blipFill>
        <p:spPr>
          <a:xfrm flipH="false" flipV="false" rot="0">
            <a:off x="201616" y="4533900"/>
            <a:ext cx="503237" cy="596900"/>
          </a:xfrm>
          <a:prstGeom prst="rect">
            <a:avLst/>
          </a:prstGeom>
          <a:ln>
            <a:noFill/>
          </a:ln>
        </p:spPr>
      </p:pic>
      <p:sp>
        <p:nvSpPr>
          <p:cNvPr hidden="false" id="82" name="Shape 82"/>
          <p:cNvSpPr txBox="false"/>
          <p:nvPr isPhoto="false"/>
        </p:nvSpPr>
        <p:spPr>
          <a:xfrm flipH="false" flipV="true" rot="0">
            <a:off x="906463" y="0"/>
            <a:ext cx="0" cy="6858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84" name="Picture 84"/>
          <p:cNvPicPr preferRelativeResize="true"/>
          <p:nvPr isPhoto="false"/>
        </p:nvPicPr>
        <p:blipFill>
          <a:blip/>
          <a:stretch/>
        </p:blipFill>
        <p:spPr>
          <a:xfrm flipH="false" flipV="false" rot="0">
            <a:off x="69854" y="117475"/>
            <a:ext cx="766762" cy="1017588"/>
          </a:xfrm>
          <a:prstGeom prst="rect">
            <a:avLst/>
          </a:prstGeom>
          <a:ln>
            <a:noFill/>
          </a:ln>
        </p:spPr>
      </p:pic>
      <p:sp>
        <p:nvSpPr>
          <p:cNvPr hidden="false" id="85" name="Shape 85"/>
          <p:cNvSpPr txBox="false"/>
          <p:nvPr isPhoto="false"/>
        </p:nvSpPr>
        <p:spPr>
          <a:xfrm flipH="false" flipV="false" rot="16200000">
            <a:off x="-1307349" y="2534244"/>
            <a:ext cx="3442924" cy="600163"/>
          </a:xfrm>
          <a:prstGeom prst="rect">
            <a:avLst/>
          </a:prstGeom>
        </p:spPr>
        <p:txBody>
          <a:bodyPr bIns="45720" lIns="91440" rIns="91440" tIns="45720">
            <a:spAutoFit/>
          </a:bodyPr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000">
                <a:solidFill>
                  <a:srgbClr val="FD9001"/>
                </a:solidFill>
                <a:latin typeface="+mj-lt"/>
                <a:ea typeface="+mj-ea"/>
                <a:cs typeface="+mj-cs"/>
              </a:rPr>
              <a:t>ГОСУДАРСТВЕННЫЙ ИНДУСТРИАЛЬНЫЙ ПАРК </a:t>
            </a:r>
            <a:r>
              <a:rPr b="true" sz="1200">
                <a:solidFill>
                  <a:srgbClr val="FD9001"/>
                </a:solidFill>
                <a:latin typeface="+mj-lt"/>
                <a:ea typeface="+mj-ea"/>
                <a:cs typeface="+mj-cs"/>
              </a:rPr>
              <a:t>«ФЕНИКС»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1069975" y="771525"/>
            <a:ext cx="855345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1069975" y="6403975"/>
            <a:ext cx="855345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8" name="Shape 88"/>
          <p:cNvSpPr txBox="true"/>
          <p:nvPr isPhoto="false">
            <p:ph idx="1" type="body"/>
          </p:nvPr>
        </p:nvSpPr>
        <p:spPr>
          <a:xfrm flipH="false" flipV="false" rot="0">
            <a:off x="1069682" y="854015"/>
            <a:ext cx="8554385" cy="532294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>
              <a:defRPr sz="1600">
                <a:latin typeface="Calibri"/>
                <a:ea typeface="Calibri"/>
                <a:cs typeface="Calibri"/>
              </a:defRPr>
            </a:lvl1pPr>
            <a:lvl2pPr lvl="1">
              <a:defRPr sz="1400">
                <a:latin typeface="Calibri"/>
                <a:ea typeface="Calibri"/>
                <a:cs typeface="Calibri"/>
              </a:defRPr>
            </a:lvl2pPr>
            <a:lvl3pPr lvl="2">
              <a:defRPr sz="1200">
                <a:latin typeface="Calibri"/>
                <a:ea typeface="Calibri"/>
                <a:cs typeface="Calibri"/>
              </a:defRPr>
            </a:lvl3pPr>
            <a:lvl4pPr lvl="3">
              <a:defRPr sz="1100">
                <a:latin typeface="Calibri"/>
                <a:ea typeface="Calibri"/>
                <a:cs typeface="Calibri"/>
              </a:defRPr>
            </a:lvl4pPr>
            <a:lvl5pPr lvl="4">
              <a:defRPr sz="1100"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9" name="Shape 89"/>
          <p:cNvSpPr txBox="true"/>
          <p:nvPr isPhoto="false">
            <p:ph idx="0" type="title"/>
          </p:nvPr>
        </p:nvSpPr>
        <p:spPr>
          <a:xfrm flipH="false" flipV="false" rot="0">
            <a:off x="1069675" y="14"/>
            <a:ext cx="8554386" cy="77152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>
              <a:defRPr b="true" spc="0" sz="3200">
                <a:solidFill>
                  <a:srgbClr val="FD900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hidden="false" id="90" name="Shape 90"/>
          <p:cNvSpPr txBox="true"/>
          <p:nvPr isPhoto="false">
            <p:ph idx="11" type="ftr"/>
          </p:nvPr>
        </p:nvSpPr>
        <p:spPr>
          <a:xfrm flipH="false" flipV="false" rot="0">
            <a:off x="1069977" y="6461125"/>
            <a:ext cx="7858125" cy="260350"/>
          </a:xfrm>
          <a:prstGeom prst="rect">
            <a:avLst/>
          </a:prstGeom>
        </p:spPr>
        <p:txBody>
          <a:bodyPr/>
          <a:lstStyle>
            <a:defPPr/>
            <a:lvl1pPr lvl="0">
              <a:defRPr sz="900">
                <a:latin typeface="+mj-lt"/>
                <a:ea typeface="+mj-ea"/>
                <a:cs typeface="+mj-cs"/>
              </a:defRPr>
            </a:lvl1pPr>
          </a:lstStyle>
          <a:p/>
        </p:txBody>
      </p:sp>
      <p:sp>
        <p:nvSpPr>
          <p:cNvPr hidden="false" id="91" name="Shape 91"/>
          <p:cNvSpPr txBox="true"/>
          <p:nvPr isPhoto="false">
            <p:ph idx="10" type="dt"/>
          </p:nvPr>
        </p:nvSpPr>
        <p:spPr>
          <a:xfrm flipH="false" flipV="false" rot="0">
            <a:off x="95250" y="6408744"/>
            <a:ext cx="681038" cy="365124"/>
          </a:xfrm>
          <a:prstGeom prst="rect">
            <a:avLst/>
          </a:prstGeom>
        </p:spPr>
        <p:txBody>
          <a:bodyPr/>
          <a:lstStyle>
            <a:defPPr/>
            <a:lvl1pPr algn="ctr" lvl="0">
              <a:defRPr sz="800">
                <a:solidFill>
                  <a:schemeClr val="bg1"/>
                </a:solidFill>
              </a:defRPr>
            </a:lvl1pPr>
          </a:lstStyle>
          <a:p>
            <a:r>
              <a:t>24.12.2024</a:t>
            </a:r>
          </a:p>
        </p:txBody>
      </p:sp>
      <p:sp>
        <p:nvSpPr>
          <p:cNvPr hidden="false" id="92" name="Shape 92"/>
          <p:cNvSpPr txBox="true"/>
          <p:nvPr isPhoto="false">
            <p:ph idx="12" type="sldNum"/>
          </p:nvPr>
        </p:nvSpPr>
        <p:spPr>
          <a:xfrm flipH="false" flipV="false" rot="0">
            <a:off x="8943978" y="6461125"/>
            <a:ext cx="828675" cy="260350"/>
          </a:xfrm>
          <a:prstGeom prst="rect">
            <a:avLst/>
          </a:prstGeom>
        </p:spPr>
        <p:txBody>
          <a:bodyPr/>
          <a:lstStyle>
            <a:defPPr/>
            <a:lvl1pPr algn="r" lvl="0">
              <a:defRPr sz="1600">
                <a:solidFill>
                  <a:srgbClr val="FF7A03"/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true"/>
          <p:nvPr isPhoto="false">
            <p:ph idx="0" type="title"/>
          </p:nvPr>
        </p:nvSpPr>
        <p:spPr>
          <a:xfrm flipH="false" flipV="false" rot="0">
            <a:off x="675883" y="1709754"/>
            <a:ext cx="8543925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6" name="Shape 56"/>
          <p:cNvSpPr txBox="true"/>
          <p:nvPr isPhoto="false">
            <p:ph idx="1" type="body"/>
          </p:nvPr>
        </p:nvSpPr>
        <p:spPr>
          <a:xfrm flipH="false" flipV="false" rot="0">
            <a:off x="675883" y="4589479"/>
            <a:ext cx="8543925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/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7" name="Shape 5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58" name="Shape 5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9" name="Shape 5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6" name="Shape 16"/>
          <p:cNvSpPr txBox="true"/>
          <p:nvPr isPhoto="false">
            <p:ph idx="1" type="body"/>
          </p:nvPr>
        </p:nvSpPr>
        <p:spPr>
          <a:xfrm flipH="false" flipV="false" rot="0">
            <a:off x="681038" y="1825625"/>
            <a:ext cx="421005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7" name="Shape 17"/>
          <p:cNvSpPr txBox="true"/>
          <p:nvPr isPhoto="false">
            <p:ph idx="2" type="body"/>
          </p:nvPr>
        </p:nvSpPr>
        <p:spPr>
          <a:xfrm flipH="false" flipV="false" rot="0">
            <a:off x="5014913" y="1825625"/>
            <a:ext cx="4210049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8" name="Shape 1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19" name="Shape 1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0" name="Shape 2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60" name="GroupShape 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xfrm flipH="false" flipV="false" rot="0">
            <a:off x="682331" y="365129"/>
            <a:ext cx="8543925" cy="13255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2" name="Shape 42"/>
          <p:cNvSpPr txBox="true"/>
          <p:nvPr isPhoto="false">
            <p:ph idx="1" type="body"/>
          </p:nvPr>
        </p:nvSpPr>
        <p:spPr>
          <a:xfrm flipH="false" flipV="false" rot="0">
            <a:off x="682329" y="1681163"/>
            <a:ext cx="4190702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3" name="Shape 43"/>
          <p:cNvSpPr txBox="true"/>
          <p:nvPr isPhoto="false">
            <p:ph idx="2" type="body"/>
          </p:nvPr>
        </p:nvSpPr>
        <p:spPr>
          <a:xfrm flipH="false" flipV="false" rot="0">
            <a:off x="682329" y="2505075"/>
            <a:ext cx="4190702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4" name="Shape 44"/>
          <p:cNvSpPr txBox="true"/>
          <p:nvPr isPhoto="false">
            <p:ph idx="3" type="body"/>
          </p:nvPr>
        </p:nvSpPr>
        <p:spPr>
          <a:xfrm flipH="false" flipV="false" rot="0">
            <a:off x="5014913" y="1681163"/>
            <a:ext cx="4211339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4" type="body"/>
          </p:nvPr>
        </p:nvSpPr>
        <p:spPr>
          <a:xfrm flipH="false" flipV="false" rot="0">
            <a:off x="5014913" y="2505075"/>
            <a:ext cx="4211339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xfrm flipH="false" flipV="false" rot="0">
            <a:off x="682332" y="457200"/>
            <a:ext cx="3194943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5" name="Shape 35"/>
          <p:cNvSpPr txBox="true"/>
          <p:nvPr isPhoto="false">
            <p:ph idx="1" type="body"/>
          </p:nvPr>
        </p:nvSpPr>
        <p:spPr>
          <a:xfrm flipH="false" flipV="false" rot="0">
            <a:off x="4211340" y="987441"/>
            <a:ext cx="5014912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6" name="Shape 36"/>
          <p:cNvSpPr txBox="true"/>
          <p:nvPr isPhoto="false">
            <p:ph idx="2" type="body"/>
          </p:nvPr>
        </p:nvSpPr>
        <p:spPr>
          <a:xfrm flipH="false" flipV="false" rot="0">
            <a:off x="682332" y="2057400"/>
            <a:ext cx="3194943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682332" y="457200"/>
            <a:ext cx="3194943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4211340" y="987441"/>
            <a:ext cx="5014912" cy="487362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>
            <a:pPr lvl="0"/>
            <a:r>
              <a:t>Вставка рисунка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682332" y="2057400"/>
            <a:ext cx="3194943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24.12.2024</a:t>
            </a: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3" Target="../slideLayouts/slideLayout12.xml" Type="http://schemas.openxmlformats.org/officeDocument/2006/relationships/slideLayout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681041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 vert="horz" wrap="square"/>
          <a:p>
            <a:pPr lvl="0"/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681041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681038" y="6356356"/>
            <a:ext cx="222885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24.12.2024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281366" y="6356356"/>
            <a:ext cx="3343274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5725" y="6356356"/>
            <a:ext cx="655638" cy="365125"/>
          </a:xfrm>
          <a:prstGeom prst="rect">
            <a:avLst/>
          </a:prstGeom>
        </p:spPr>
        <p:txBody>
          <a:bodyPr anchor="ctr" bIns="45720" lIns="91440" rIns="91440" tIns="45720" vert="horz" wrap="square"/>
          <a:lstStyle>
            <a:defPPr/>
            <a:lvl1pPr algn="ctr" lvl="0">
              <a:defRPr b="true" sz="12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/>
      <a:lvl1pPr algn="l" lvl="0">
        <a:lnSpc>
          <a:spcPct val="90000"/>
        </a:lnSpc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lvl="1">
        <a:lnSpc>
          <a:spcPct val="90000"/>
        </a:lnSpc>
        <a:defRPr sz="4400">
          <a:solidFill>
            <a:schemeClr val="tx1"/>
          </a:solidFill>
          <a:latin typeface="Arial"/>
          <a:ea typeface="Arial"/>
          <a:cs typeface="Arial"/>
        </a:defRPr>
      </a:lvl2pPr>
      <a:lvl3pPr algn="l" lvl="2">
        <a:lnSpc>
          <a:spcPct val="90000"/>
        </a:lnSpc>
        <a:defRPr sz="4400">
          <a:solidFill>
            <a:schemeClr val="tx1"/>
          </a:solidFill>
          <a:latin typeface="Arial"/>
          <a:ea typeface="Arial"/>
          <a:cs typeface="Arial"/>
        </a:defRPr>
      </a:lvl3pPr>
      <a:lvl4pPr algn="l" lvl="3">
        <a:lnSpc>
          <a:spcPct val="90000"/>
        </a:lnSpc>
        <a:defRPr sz="4400">
          <a:solidFill>
            <a:schemeClr val="tx1"/>
          </a:solidFill>
          <a:latin typeface="Arial"/>
          <a:ea typeface="Arial"/>
          <a:cs typeface="Arial"/>
        </a:defRPr>
      </a:lvl4pPr>
      <a:lvl5pPr algn="l" lvl="4">
        <a:lnSpc>
          <a:spcPct val="90000"/>
        </a:lnSpc>
        <a:defRPr sz="4400">
          <a:solidFill>
            <a:schemeClr val="tx1"/>
          </a:solidFill>
          <a:latin typeface="Arial"/>
          <a:ea typeface="Arial"/>
          <a:cs typeface="Arial"/>
        </a:defRPr>
      </a:lvl5pPr>
      <a:lvl6pPr algn="l" indent="0" lvl="5" marL="457200">
        <a:lnSpc>
          <a:spcPct val="90000"/>
        </a:lnSpc>
        <a:defRPr sz="4400">
          <a:solidFill>
            <a:schemeClr val="tx1"/>
          </a:solidFill>
          <a:latin typeface="Arial"/>
          <a:ea typeface="Arial"/>
          <a:cs typeface="Arial"/>
        </a:defRPr>
      </a:lvl6pPr>
      <a:lvl7pPr algn="l" indent="0" lvl="6" marL="914400">
        <a:lnSpc>
          <a:spcPct val="90000"/>
        </a:lnSpc>
        <a:defRPr sz="4400">
          <a:solidFill>
            <a:schemeClr val="tx1"/>
          </a:solidFill>
          <a:latin typeface="Arial"/>
          <a:ea typeface="Arial"/>
          <a:cs typeface="Arial"/>
        </a:defRPr>
      </a:lvl7pPr>
      <a:lvl8pPr algn="l" indent="0" lvl="7" marL="1371600">
        <a:lnSpc>
          <a:spcPct val="90000"/>
        </a:lnSpc>
        <a:defRPr sz="4400">
          <a:solidFill>
            <a:schemeClr val="tx1"/>
          </a:solidFill>
          <a:latin typeface="Arial"/>
          <a:ea typeface="Arial"/>
          <a:cs typeface="Arial"/>
        </a:defRPr>
      </a:lvl8pPr>
      <a:lvl9pPr algn="l" indent="0" lvl="8" marL="1828800">
        <a:lnSpc>
          <a:spcPct val="90000"/>
        </a:lnSpc>
        <a:defRPr sz="4400">
          <a:solidFill>
            <a:schemeClr val="tx1"/>
          </a:solidFill>
          <a:latin typeface="Arial"/>
          <a:ea typeface="Arial"/>
          <a:cs typeface="Arial"/>
        </a:defRPr>
      </a:lvl9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media/2.png" Type="http://schemas.openxmlformats.org/officeDocument/2006/relationships/image"/>
  <Relationship Id="rId3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media/4.png" Type="http://schemas.openxmlformats.org/officeDocument/2006/relationships/image"/>
  <Relationship Id="rId3" Target="../media/5.png" Type="http://schemas.openxmlformats.org/officeDocument/2006/relationships/image"/>
  <Relationship Id="rId4" Target="../media/6.png" Type="http://schemas.openxmlformats.org/officeDocument/2006/relationships/image"/>
  <Relationship Id="rId5" Target="../slideLayouts/slideLayout6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7.png" Type="http://schemas.openxmlformats.org/officeDocument/2006/relationships/image"/>
  <Relationship Id="rId2" Target="../media/8.png" Type="http://schemas.openxmlformats.org/officeDocument/2006/relationships/image"/>
  <Relationship Id="rId3" Target="../media/9.png" Type="http://schemas.openxmlformats.org/officeDocument/2006/relationships/image"/>
  <Relationship Id="rId4" Target="../media/10.png" Type="http://schemas.openxmlformats.org/officeDocument/2006/relationships/image"/>
  <Relationship Id="rId5" Target="../slideLayouts/slideLayout6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11.png" Type="http://schemas.openxmlformats.org/officeDocument/2006/relationships/image"/>
  <Relationship Id="rId2" Target="../media/12.png" Type="http://schemas.openxmlformats.org/officeDocument/2006/relationships/image"/>
  <Relationship Id="rId3" Target="../media/13.png" Type="http://schemas.openxmlformats.org/officeDocument/2006/relationships/image"/>
  <Relationship Id="rId4" Target="../media/14.png" Type="http://schemas.openxmlformats.org/officeDocument/2006/relationships/image"/>
  <Relationship Id="rId5" Target="../slideLayouts/slideLayout8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15.png" Type="http://schemas.openxmlformats.org/officeDocument/2006/relationships/image"/>
  <Relationship Id="rId2" Target="../media/16.png" Type="http://schemas.openxmlformats.org/officeDocument/2006/relationships/image"/>
  <Relationship Id="rId3" Target="../media/17.png" Type="http://schemas.openxmlformats.org/officeDocument/2006/relationships/image"/>
  <Relationship Id="rId4" Target="../media/18.png" Type="http://schemas.openxmlformats.org/officeDocument/2006/relationships/image"/>
  <Relationship Id="rId5" Target="../slideLayouts/slideLayout8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9" name="GroupShape 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1" name="Picture 101"/>
          <p:cNvPicPr preferRelativeResize="true"/>
          <p:nvPr isPhoto="false"/>
        </p:nvPicPr>
        <p:blipFill>
          <a:blip r:embed="rId1"/>
          <a:srcRect b="0" l="0" r="0" t="1905"/>
          <a:stretch/>
        </p:blipFill>
        <p:spPr>
          <a:xfrm flipH="false" flipV="false" rot="0">
            <a:off x="-2032" y="0"/>
            <a:ext cx="9906000" cy="6727372"/>
          </a:xfrm>
          <a:prstGeom prst="rect">
            <a:avLst/>
          </a:prstGeom>
        </p:spPr>
      </p:pic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0" y="6090734"/>
            <a:ext cx="9906000" cy="774699"/>
          </a:xfrm>
          <a:prstGeom prst="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3" name="Shape 103"/>
          <p:cNvSpPr txBox="true"/>
          <p:nvPr isPhoto="false"/>
        </p:nvSpPr>
        <p:spPr>
          <a:xfrm flipH="false" flipV="false" rot="0">
            <a:off x="3730678" y="6334738"/>
            <a:ext cx="2444645" cy="307777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r"/>
            <a:r>
              <a:rPr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www.safonovo.smolinvest.ru</a:t>
            </a:r>
            <a:endParaRPr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1995671" y="1576147"/>
            <a:ext cx="5910592" cy="830997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none">
            <a:spAutoFit/>
          </a:bodyPr>
          <a:p>
            <a:pPr algn="ctr"/>
            <a:r>
              <a:rPr b="true"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Государственный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true"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индустриальный парк</a:t>
            </a:r>
            <a:r>
              <a:rPr b="true"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b="true"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«Сафоново»</a:t>
            </a:r>
            <a:endParaRPr b="true" sz="24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hidden="false" id="106" name="Picture 10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927709" y="520206"/>
            <a:ext cx="2046515" cy="568344"/>
          </a:xfrm>
          <a:prstGeom prst="rect">
            <a:avLst/>
          </a:prstGeom>
        </p:spPr>
      </p:pic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2795008" y="2964117"/>
            <a:ext cx="2155960" cy="592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 bIns="45720" lIns="91440" rIns="91440" tIns="45720"/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chemeClr val="bg1"/>
        </a:solidFill>
      </p:bgPr>
    </p:bg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0" name="Picture 110"/>
          <p:cNvPicPr preferRelativeResize="true"/>
          <p:nvPr isPhoto="false"/>
        </p:nvPicPr>
        <p:blipFill>
          <a:blip r:embed="rId1"/>
          <a:srcRect b="0" l="0" r="4857" t="2649"/>
          <a:stretch/>
        </p:blipFill>
        <p:spPr>
          <a:xfrm flipH="false" flipV="false" rot="0">
            <a:off x="4572150" y="707571"/>
            <a:ext cx="5333850" cy="5383163"/>
          </a:xfrm>
          <a:prstGeom prst="rect">
            <a:avLst/>
          </a:prstGeom>
        </p:spPr>
      </p:pic>
      <p:sp>
        <p:nvSpPr>
          <p:cNvPr hidden="false" id="111" name="Shape 111"/>
          <p:cNvSpPr txBox="true"/>
          <p:nvPr isPhoto="false"/>
        </p:nvSpPr>
        <p:spPr>
          <a:xfrm flipH="false" flipV="false" rot="0">
            <a:off x="4572150" y="693193"/>
            <a:ext cx="2458034" cy="461665"/>
          </a:xfrm>
          <a:prstGeom prst="rect">
            <a:avLst/>
          </a:prstGeom>
          <a:solidFill>
            <a:schemeClr val="bg1"/>
          </a:solidFill>
        </p:spPr>
        <p:txBody>
          <a:bodyPr bIns="45720" lIns="91440" rIns="91440" tIns="45720" wrap="square">
            <a:spAutoFit/>
          </a:bodyPr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12" name="Shape 112"/>
          <p:cNvSpPr txBox="true"/>
          <p:nvPr isPhoto="false"/>
        </p:nvSpPr>
        <p:spPr>
          <a:xfrm flipH="false" flipV="false" rot="0">
            <a:off x="7848600" y="4946972"/>
            <a:ext cx="2057400" cy="1200329"/>
          </a:xfrm>
          <a:prstGeom prst="rect">
            <a:avLst/>
          </a:prstGeom>
          <a:solidFill>
            <a:schemeClr val="bg1"/>
          </a:solidFill>
        </p:spPr>
        <p:txBody>
          <a:bodyPr bIns="45720" lIns="91440" rIns="91440" tIns="45720" wrap="square">
            <a:spAutoFit/>
          </a:bodyPr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0" y="6090734"/>
            <a:ext cx="9906000" cy="774699"/>
          </a:xfrm>
          <a:prstGeom prst="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4" name="Shape 114"/>
          <p:cNvSpPr txBox="true"/>
          <p:nvPr isPhoto="false"/>
        </p:nvSpPr>
        <p:spPr>
          <a:xfrm flipH="false" flipV="false" rot="0">
            <a:off x="3417401" y="6387435"/>
            <a:ext cx="2739399" cy="307777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-285750" lvl="1" marL="7429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b="true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Транспортная доступность</a:t>
            </a: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420436" y="2145587"/>
            <a:ext cx="1152496" cy="41988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true"/>
          <p:nvPr isPhoto="false"/>
        </p:nvSpPr>
        <p:spPr>
          <a:xfrm flipH="false" flipV="false" rot="0">
            <a:off x="497433" y="2179430"/>
            <a:ext cx="899769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7,5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км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17" name="Shape 117"/>
          <p:cNvSpPr txBox="false"/>
          <p:nvPr isPhoto="false"/>
        </p:nvSpPr>
        <p:spPr>
          <a:xfrm flipH="false" flipV="false" rot="0">
            <a:off x="420436" y="2713421"/>
            <a:ext cx="1152496" cy="41988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8" name="Shape 118"/>
          <p:cNvSpPr txBox="true"/>
          <p:nvPr isPhoto="false"/>
        </p:nvSpPr>
        <p:spPr>
          <a:xfrm flipH="false" flipV="false" rot="0">
            <a:off x="458306" y="2735561"/>
            <a:ext cx="1016893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100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км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420436" y="3271134"/>
            <a:ext cx="1152496" cy="41988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true"/>
          <p:nvPr isPhoto="false"/>
        </p:nvSpPr>
        <p:spPr>
          <a:xfrm flipH="false" flipV="false" rot="0">
            <a:off x="447174" y="3294684"/>
            <a:ext cx="1016893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250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км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426217" y="3819501"/>
            <a:ext cx="1160665" cy="41988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2" name="Shape 122"/>
          <p:cNvSpPr txBox="true"/>
          <p:nvPr isPhoto="false"/>
        </p:nvSpPr>
        <p:spPr>
          <a:xfrm flipH="false" flipV="false" rot="0">
            <a:off x="458306" y="3853688"/>
            <a:ext cx="1025062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300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км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420436" y="4379759"/>
            <a:ext cx="1160665" cy="41988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4" name="Shape 124"/>
          <p:cNvSpPr txBox="true"/>
          <p:nvPr isPhoto="false"/>
        </p:nvSpPr>
        <p:spPr>
          <a:xfrm flipH="false" flipV="false" rot="0">
            <a:off x="443089" y="4405023"/>
            <a:ext cx="1025062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340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км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426297" y="4928684"/>
            <a:ext cx="1160665" cy="41988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6" name="Shape 126"/>
          <p:cNvSpPr txBox="true"/>
          <p:nvPr isPhoto="false"/>
        </p:nvSpPr>
        <p:spPr>
          <a:xfrm flipH="false" flipV="false" rot="0">
            <a:off x="443089" y="4948584"/>
            <a:ext cx="1033230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300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км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7" name="Shape 127"/>
          <p:cNvSpPr txBox="true"/>
          <p:nvPr isPhoto="false"/>
        </p:nvSpPr>
        <p:spPr>
          <a:xfrm flipH="false" flipV="false" rot="0">
            <a:off x="1685165" y="2221805"/>
            <a:ext cx="2988307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>
              <a:spcAft>
                <a:spcPts val="600"/>
              </a:spcAft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Расстояние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до трассы М-1 «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Беларусь»</a:t>
            </a:r>
            <a:r>
              <a:rPr sz="1200">
                <a:solidFill>
                  <a:srgbClr val="262626"/>
                </a:solidFill>
                <a:latin typeface="Open Sans"/>
                <a:ea typeface="Open Sans"/>
                <a:cs typeface="Open Sans"/>
              </a:rPr>
              <a:t>	</a:t>
            </a:r>
            <a:endParaRPr sz="1200">
              <a:solidFill>
                <a:srgbClr val="A5369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28" name="Shape 128"/>
          <p:cNvSpPr txBox="true"/>
          <p:nvPr isPhoto="false"/>
        </p:nvSpPr>
        <p:spPr>
          <a:xfrm flipH="false" flipV="false" rot="0">
            <a:off x="1685165" y="3273179"/>
            <a:ext cx="1883849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Расстояние до г.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Калуги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1685165" y="2783627"/>
            <a:ext cx="2240550" cy="276998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Расстояние от г.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Смоленска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1681569" y="3821962"/>
            <a:ext cx="1951303" cy="33515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Расстояние до г.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Москвы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31" name="Shape 131"/>
          <p:cNvSpPr txBox="true"/>
          <p:nvPr isPhoto="false"/>
        </p:nvSpPr>
        <p:spPr>
          <a:xfrm flipH="false" flipV="false" rot="0">
            <a:off x="1681569" y="4384300"/>
            <a:ext cx="1986281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Расстояние до г.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Твери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32" name="Shape 132"/>
          <p:cNvSpPr txBox="true"/>
          <p:nvPr isPhoto="false"/>
        </p:nvSpPr>
        <p:spPr>
          <a:xfrm flipH="false" flipV="false" rot="0">
            <a:off x="1689086" y="4963331"/>
            <a:ext cx="3007207" cy="33983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Расстояние до аэропорта Внуково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33" name="Shape 133"/>
          <p:cNvSpPr txBox="true"/>
          <p:nvPr isPhoto="false"/>
        </p:nvSpPr>
        <p:spPr>
          <a:xfrm flipH="false" flipV="false" rot="0">
            <a:off x="7054437" y="5585553"/>
            <a:ext cx="2645628" cy="4154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05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г. </a:t>
            </a:r>
            <a:r>
              <a:rPr sz="105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Сафоново, </a:t>
            </a:r>
            <a:r>
              <a:rPr sz="105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площадь: 29,58 кв. км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05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Население: </a:t>
            </a:r>
            <a:r>
              <a:rPr sz="105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37 055 человека</a:t>
            </a:r>
            <a:endParaRPr sz="105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hidden="false" id="134" name="Shape 134"/>
          <p:cNvGrpSpPr/>
          <p:nvPr isPhoto="false"/>
        </p:nvGrpSpPr>
        <p:grpSpPr>
          <a:xfrm flipH="false" flipV="false" rot="0">
            <a:off x="0" y="-2809"/>
            <a:ext cx="9906000" cy="785162"/>
            <a:chOff x="0" y="0"/>
            <a:chExt cx="9906000" cy="785162"/>
          </a:xfrm>
        </p:grpSpPr>
        <p:sp>
          <p:nvSpPr>
            <p:cNvPr hidden="false" id="135" name="Shape 135"/>
            <p:cNvSpPr txBox="false"/>
            <p:nvPr isPhoto="false"/>
          </p:nvSpPr>
          <p:spPr>
            <a:xfrm flipH="false" flipV="false" rot="0">
              <a:off x="0" y="0"/>
              <a:ext cx="9906000" cy="774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36" name="Shape 136"/>
            <p:cNvSpPr txBox="false"/>
            <p:nvPr isPhoto="false"/>
          </p:nvSpPr>
          <p:spPr>
            <a:xfrm flipH="false" flipV="false" rot="0">
              <a:off x="0" y="785162"/>
              <a:ext cx="9906000" cy="0"/>
            </a:xfrm>
            <a:prstGeom prst="line">
              <a:avLst/>
            </a:prstGeom>
            <a:noFill/>
            <a:ln w="38100">
              <a:solidFill>
                <a:srgbClr val="C89569"/>
              </a:solidFill>
              <a:prstDash val="solid"/>
            </a:ln>
          </p:spPr>
        </p:sp>
      </p:grpSp>
      <p:pic>
        <p:nvPicPr>
          <p:cNvPr hidden="false" id="138" name="Picture 13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07080" y="139721"/>
            <a:ext cx="1579210" cy="492088"/>
          </a:xfrm>
          <a:prstGeom prst="rect">
            <a:avLst/>
          </a:prstGeom>
        </p:spPr>
      </p:pic>
      <p:pic>
        <p:nvPicPr>
          <p:cNvPr hidden="false" id="140" name="Picture 14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81197" y="6229046"/>
            <a:ext cx="2053651" cy="628953"/>
          </a:xfrm>
          <a:prstGeom prst="rect">
            <a:avLst/>
          </a:prstGeom>
        </p:spPr>
      </p:pic>
      <p:pic>
        <p:nvPicPr>
          <p:cNvPr hidden="false" id="142" name="Picture 142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803474" y="115157"/>
            <a:ext cx="1866007" cy="532524"/>
          </a:xfrm>
          <a:prstGeom prst="rect">
            <a:avLst/>
          </a:prstGeom>
        </p:spPr>
      </p:pic>
      <p:sp>
        <p:nvSpPr>
          <p:cNvPr hidden="false" id="143" name="Shape 143"/>
          <p:cNvSpPr txBox="true"/>
          <p:nvPr isPhoto="false"/>
        </p:nvSpPr>
        <p:spPr>
          <a:xfrm flipH="false" flipV="false" rot="0">
            <a:off x="318255" y="1299834"/>
            <a:ext cx="3524401" cy="359604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bIns="108000" lIns="108000" rIns="108000" tIns="108000"/>
          <a:lstStyle>
            <a:defPPr/>
            <a:lvl1pPr algn="l" lv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-285750" lvl="1" marL="7429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 indent="-285750" marL="285750">
              <a:lnSpc>
                <a:spcPct val="95000"/>
              </a:lnSpc>
              <a:spcAft>
                <a:spcPts val="600"/>
              </a:spcAft>
              <a:buFont typeface="Wingdings"/>
              <a:buChar char="Ø"/>
            </a:pPr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Транспортная</a:t>
            </a:r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доступность:</a:t>
            </a:r>
          </a:p>
        </p:txBody>
      </p:sp>
      <p:sp>
        <p:nvSpPr>
          <p:cNvPr hidden="false" id="144" name="Shape 144"/>
          <p:cNvSpPr txBox="true"/>
          <p:nvPr isPhoto="false"/>
        </p:nvSpPr>
        <p:spPr>
          <a:xfrm flipH="false" flipV="false" rot="0">
            <a:off x="6640285" y="2655156"/>
            <a:ext cx="882178" cy="261610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-285750" lvl="1" marL="7429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b="true" sz="1050">
                <a:solidFill>
                  <a:schemeClr val="bg1"/>
                </a:solidFill>
                <a:latin typeface="Impact"/>
                <a:ea typeface="Impact"/>
                <a:cs typeface="Impact"/>
              </a:rPr>
              <a:t>САФОНОВО</a:t>
            </a:r>
            <a:endParaRPr b="true" sz="1050">
              <a:solidFill>
                <a:schemeClr val="bg1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hidden="false" id="145" name="Shape 145"/>
          <p:cNvSpPr txBox="true"/>
          <p:nvPr isPhoto="false"/>
        </p:nvSpPr>
        <p:spPr>
          <a:xfrm flipH="false" flipV="false" rot="0">
            <a:off x="7139354" y="6389635"/>
            <a:ext cx="2633475" cy="30777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www.safonovo.smolinvest.ru</a:t>
            </a:r>
            <a:endParaRPr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6" name="GroupShape 1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0" y="749695"/>
            <a:ext cx="9905999" cy="968244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8" name="Shape 148"/>
          <p:cNvSpPr txBox="true"/>
          <p:nvPr isPhoto="false">
            <p:ph idx="12" type="sldNum"/>
          </p:nvPr>
        </p:nvSpPr>
        <p:spPr>
          <a:prstGeom prst="rect">
            <a:avLst/>
          </a:prstGeom>
          <a:noFill/>
        </p:spPr>
        <p:txBody>
          <a:bodyPr wrap="square"/>
          <a:lstStyle>
            <a:defPPr/>
            <a:lvl1pPr lv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indent="-285750" lvl="1" marL="7429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6pPr>
            <a:lvl7pPr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7pPr>
            <a:lvl8pPr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8pPr>
            <a:lvl9pPr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3</a:t>
            </a:r>
            <a:endParaRPr sz="12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49" name="Shape 149"/>
          <p:cNvSpPr txBox="true"/>
          <p:nvPr isPhoto="false"/>
        </p:nvSpPr>
        <p:spPr>
          <a:xfrm flipH="false" flipV="false" rot="0">
            <a:off x="1070656" y="1148315"/>
            <a:ext cx="5460774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Смоленская область, </a:t>
            </a:r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Сафоновский</a:t>
            </a:r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 район, г. Сафоново, 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южная часть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0" name="Shape 150"/>
          <p:cNvSpPr txBox="false"/>
          <p:nvPr isPhoto="false"/>
        </p:nvSpPr>
        <p:spPr>
          <a:xfrm flipH="false" flipV="false" rot="0">
            <a:off x="1114773" y="4781296"/>
            <a:ext cx="4325793" cy="510985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p>
            <a:pPr algn="l"/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Площадь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для размещения резидентов: </a:t>
            </a:r>
            <a:r>
              <a:rPr b="true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90,64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га 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1134956" y="5506436"/>
            <a:ext cx="3602001" cy="330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p>
            <a:pPr algn="l"/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Электроснабжение: </a:t>
            </a:r>
            <a:r>
              <a:rPr b="true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26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МВт 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2" name="Shape 152"/>
          <p:cNvSpPr txBox="false"/>
          <p:nvPr isPhoto="false"/>
        </p:nvSpPr>
        <p:spPr>
          <a:xfrm flipH="false" flipV="false" rot="0">
            <a:off x="3686461" y="4972529"/>
            <a:ext cx="1354051" cy="330991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p>
            <a:pPr algn="l"/>
            <a:r>
              <a:rPr sz="1200">
                <a:solidFill>
                  <a:srgbClr val="A53692"/>
                </a:solidFill>
                <a:latin typeface="Open Sans"/>
                <a:ea typeface="Open Sans"/>
                <a:cs typeface="Open Sans"/>
              </a:rPr>
              <a:t> </a:t>
            </a:r>
            <a:endParaRPr sz="1200">
              <a:solidFill>
                <a:srgbClr val="A5369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53" name="Shape 153"/>
          <p:cNvSpPr txBox="false"/>
          <p:nvPr isPhoto="false"/>
        </p:nvSpPr>
        <p:spPr>
          <a:xfrm flipH="false" flipV="false" rot="0">
            <a:off x="6188849" y="4186310"/>
            <a:ext cx="2981154" cy="332995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p>
            <a:pPr algn="l"/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Газоснабжение: </a:t>
            </a:r>
            <a:r>
              <a:rPr b="true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495 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м</a:t>
            </a:r>
            <a:r>
              <a:rPr baseline="30000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3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/час </a:t>
            </a:r>
            <a:endParaRPr sz="1400">
              <a:solidFill>
                <a:srgbClr val="000000">
                  <a:lumMod val="65000"/>
                  <a:lumOff val="35000"/>
                </a:srgb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54" name="Shape 154"/>
          <p:cNvSpPr txBox="false"/>
          <p:nvPr isPhoto="false"/>
        </p:nvSpPr>
        <p:spPr>
          <a:xfrm flipH="false" flipV="false" rot="0">
            <a:off x="6188849" y="4882324"/>
            <a:ext cx="2767503" cy="332995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p>
            <a:pPr algn="l"/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Водоснабжение: </a:t>
            </a:r>
            <a:r>
              <a:rPr b="true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685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 м</a:t>
            </a:r>
            <a:r>
              <a:rPr baseline="30000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3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/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сут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.</a:t>
            </a:r>
            <a:endParaRPr sz="1400">
              <a:solidFill>
                <a:srgbClr val="000000">
                  <a:lumMod val="65000"/>
                  <a:lumOff val="35000"/>
                </a:srgb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55" name="Shape 155"/>
          <p:cNvSpPr txBox="false"/>
          <p:nvPr isPhoto="false"/>
        </p:nvSpPr>
        <p:spPr>
          <a:xfrm flipH="false" flipV="false" rot="0">
            <a:off x="6188849" y="5524500"/>
            <a:ext cx="2987600" cy="332995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p>
            <a:pPr algn="l"/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Водоотведение: </a:t>
            </a:r>
            <a:r>
              <a:rPr b="true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685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 м</a:t>
            </a:r>
            <a:r>
              <a:rPr baseline="30000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3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/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сут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.</a:t>
            </a:r>
            <a:endParaRPr sz="1400">
              <a:solidFill>
                <a:srgbClr val="000000">
                  <a:lumMod val="65000"/>
                  <a:lumOff val="35000"/>
                </a:srgb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156" name="Shape 156"/>
          <p:cNvSpPr txBox="false"/>
          <p:nvPr isPhoto="false"/>
        </p:nvSpPr>
        <p:spPr>
          <a:xfrm flipH="false" flipV="false" rot="0">
            <a:off x="1114773" y="4205804"/>
            <a:ext cx="3602003" cy="358014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p>
            <a:pPr algn="l"/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Общий размер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территории: </a:t>
            </a:r>
            <a:r>
              <a:rPr b="true"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130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40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га</a:t>
            </a:r>
            <a:endParaRPr sz="1400">
              <a:solidFill>
                <a:srgbClr val="000000">
                  <a:lumMod val="65000"/>
                  <a:lumOff val="35000"/>
                </a:srgbClr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hidden="false" id="157" name="Shape 157"/>
          <p:cNvGrpSpPr/>
          <p:nvPr isPhoto="false"/>
        </p:nvGrpSpPr>
        <p:grpSpPr>
          <a:xfrm flipH="false" flipV="false" rot="0">
            <a:off x="555447" y="4830016"/>
            <a:ext cx="439855" cy="432000"/>
            <a:chOff x="0" y="0"/>
            <a:chExt cx="439855" cy="432000"/>
          </a:xfrm>
        </p:grpSpPr>
        <p:sp>
          <p:nvSpPr>
            <p:cNvPr hidden="false" id="158" name="Shape 158"/>
            <p:cNvSpPr txBox="false"/>
            <p:nvPr isPhoto="false"/>
          </p:nvSpPr>
          <p:spPr>
            <a:xfrm flipH="false" flipV="false" rot="0">
              <a:off x="0" y="0"/>
              <a:ext cx="439855" cy="432000"/>
            </a:xfrm>
            <a:prstGeom prst="ellipse">
              <a:avLst/>
            </a:prstGeom>
            <a:solidFill>
              <a:srgbClr val="C89569"/>
            </a:solidFill>
            <a:ln>
              <a:noFill/>
            </a:ln>
          </p:spPr>
          <p:txBody>
            <a:bodyPr bIns="45720" lIns="91440" rIns="91440" tIns="45720"/>
            <a:lstStyle>
              <a:defPPr/>
              <a:lvl1pPr algn="l" lvl="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1pPr>
              <a:lvl2pPr algn="l" indent="-285750" lvl="1" marL="7429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endParaRPr sz="12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hidden="false" id="159" name="Shape 159"/>
            <p:cNvSpPr txBox="false"/>
            <p:nvPr isPhoto="false"/>
          </p:nvSpPr>
          <p:spPr>
            <a:xfrm flipH="false" flipV="false" rot="0">
              <a:off x="94254" y="87207"/>
              <a:ext cx="251345" cy="246109"/>
            </a:xfrm>
            <a:custGeom>
              <a:avLst/>
              <a:gdLst>
                <a:gd fmla="*/ 0 w 176" name="T0"/>
                <a:gd fmla="*/ 2147483647 h 172" name="T1"/>
                <a:gd fmla="*/ 0 w 176" name="T2"/>
                <a:gd fmla="*/ 2147483647 h 172" name="T3"/>
                <a:gd fmla="*/ 2147483647 w 176" name="T4"/>
                <a:gd fmla="*/ 2147483647 h 172" name="T5"/>
                <a:gd fmla="*/ 2147483647 w 176" name="T6"/>
                <a:gd fmla="*/ 2147483647 h 172" name="T7"/>
                <a:gd fmla="*/ 2147483647 w 176" name="T8"/>
                <a:gd fmla="*/ 2147483647 h 172" name="T9"/>
                <a:gd fmla="*/ 2147483647 w 176" name="T10"/>
                <a:gd fmla="*/ 0 h 172" name="T11"/>
                <a:gd fmla="*/ 2147483647 w 176" name="T12"/>
                <a:gd fmla="*/ 0 h 172" name="T13"/>
                <a:gd fmla="*/ 2147483647 w 176" name="T14"/>
                <a:gd fmla="*/ 2147483647 h 172" name="T15"/>
                <a:gd fmla="*/ 2147483647 w 176" name="T16"/>
                <a:gd fmla="*/ 2147483647 h 172" name="T17"/>
                <a:gd fmla="*/ 2147483647 w 176" name="T18"/>
                <a:gd fmla="*/ 2147483647 h 172" name="T19"/>
                <a:gd fmla="*/ 0 w 176" name="T20"/>
                <a:gd fmla="*/ 2147483647 h 17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76" name="T33"/>
                <a:gd fmla="*/ 0 h 172" name="T34"/>
                <a:gd fmla="*/ 176 w 176" name="T35"/>
                <a:gd fmla="*/ 172 h 172" name="T36"/>
                <a:gd fmla="val T33" name="OXMLTextRectL"/>
                <a:gd fmla="val T34" name="OXMLTextRectT"/>
                <a:gd fmla="val T35" name="OXMLTextRectR"/>
                <a:gd fmla="val T36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76" name="ODFRight"/>
                <a:gd fmla="val 172" name="ODFBottom"/>
                <a:gd fmla="val 176" name="ODFWidth"/>
                <a:gd fmla="val 172" name="ODFHeight"/>
              </a:gdLst>
              <a:rect b="OXMLTextRectB" l="OXMLTextRectL" r="OXMLTextRectR" t="OXMLTextRectT"/>
              <a:pathLst>
                <a:path fill="norm" h="172" stroke="true" w="176">
                  <a:moveTo>
                    <a:pt x="0" y="172"/>
                  </a:moveTo>
                  <a:lnTo>
                    <a:pt x="0" y="93"/>
                  </a:lnTo>
                  <a:lnTo>
                    <a:pt x="100" y="55"/>
                  </a:lnTo>
                  <a:lnTo>
                    <a:pt x="100" y="77"/>
                  </a:lnTo>
                  <a:lnTo>
                    <a:pt x="116" y="77"/>
                  </a:lnTo>
                  <a:lnTo>
                    <a:pt x="116" y="0"/>
                  </a:lnTo>
                  <a:lnTo>
                    <a:pt x="139" y="0"/>
                  </a:lnTo>
                  <a:lnTo>
                    <a:pt x="139" y="110"/>
                  </a:lnTo>
                  <a:lnTo>
                    <a:pt x="176" y="110"/>
                  </a:lnTo>
                  <a:lnTo>
                    <a:pt x="176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160" name="Shape 160"/>
          <p:cNvGrpSpPr/>
          <p:nvPr isPhoto="false"/>
        </p:nvGrpSpPr>
        <p:grpSpPr>
          <a:xfrm flipH="false" flipV="false" rot="0">
            <a:off x="5503351" y="4164693"/>
            <a:ext cx="437205" cy="432000"/>
            <a:chOff x="0" y="0"/>
            <a:chExt cx="437205" cy="432000"/>
          </a:xfrm>
        </p:grpSpPr>
        <p:sp>
          <p:nvSpPr>
            <p:cNvPr hidden="false" id="161" name="Shape 161"/>
            <p:cNvSpPr txBox="false"/>
            <p:nvPr isPhoto="false"/>
          </p:nvSpPr>
          <p:spPr>
            <a:xfrm flipH="false" flipV="false" rot="0">
              <a:off x="0" y="0"/>
              <a:ext cx="437205" cy="432000"/>
            </a:xfrm>
            <a:prstGeom prst="ellipse">
              <a:avLst/>
            </a:prstGeom>
            <a:solidFill>
              <a:srgbClr val="C89569"/>
            </a:solidFill>
            <a:ln>
              <a:noFill/>
            </a:ln>
          </p:spPr>
          <p:txBody>
            <a:bodyPr bIns="45720" lIns="91440" rIns="91440" tIns="45720"/>
            <a:lstStyle>
              <a:defPPr/>
              <a:lvl1pPr algn="l" lvl="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1pPr>
              <a:lvl2pPr algn="l" indent="-285750" lvl="1" marL="7429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endParaRPr sz="120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hidden="false" id="162" name="Shape 162"/>
            <p:cNvGrpSpPr/>
            <p:nvPr isPhoto="false"/>
          </p:nvGrpSpPr>
          <p:grpSpPr>
            <a:xfrm flipH="false" flipV="false" rot="0">
              <a:off x="68135" y="155405"/>
              <a:ext cx="300933" cy="134020"/>
              <a:chOff x="0" y="0"/>
              <a:chExt cx="300933" cy="134020"/>
            </a:xfrm>
          </p:grpSpPr>
          <p:sp>
            <p:nvSpPr>
              <p:cNvPr hidden="false" id="163" name="Shape 163"/>
              <p:cNvSpPr txBox="false"/>
              <p:nvPr isPhoto="false"/>
            </p:nvSpPr>
            <p:spPr>
              <a:xfrm flipH="false" flipV="false" rot="0">
                <a:off x="-473" y="738"/>
                <a:ext cx="36433" cy="70265"/>
              </a:xfrm>
              <a:custGeom>
                <a:avLst/>
                <a:gdLst>
                  <a:gd fmla="*/ 0 w 48" name="T0"/>
                  <a:gd fmla="*/ 2147483647 h 98" name="T1"/>
                  <a:gd fmla="*/ 2147483647 w 48" name="T2"/>
                  <a:gd fmla="*/ 0 h 98" name="T3"/>
                  <a:gd fmla="*/ 2147483647 w 48" name="T4"/>
                  <a:gd fmla="*/ 2147483647 h 98" name="T5"/>
                  <a:gd fmla="*/ 2147483647 w 48" name="T6"/>
                  <a:gd fmla="*/ 2147483647 h 98" name="T7"/>
                  <a:gd fmla="*/ 0 w 48" name="T8"/>
                  <a:gd fmla="*/ 2147483647 h 9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" name="T15"/>
                  <a:gd fmla="*/ 0 h 98" name="T16"/>
                  <a:gd fmla="*/ 48 w 48" name="T17"/>
                  <a:gd fmla="*/ 98 h 98" name="T18"/>
                  <a:gd fmla="val T15" name="OXMLTextRectL"/>
                  <a:gd fmla="val T16" name="OXMLTextRectT"/>
                  <a:gd fmla="val T17" name="OXMLTextRectR"/>
                  <a:gd fmla="val T1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48" name="ODFRight"/>
                  <a:gd fmla="val 98" name="ODFBottom"/>
                  <a:gd fmla="val 48" name="ODFWidth"/>
                  <a:gd fmla="val 98" name="ODFHeight"/>
                </a:gdLst>
                <a:rect b="OXMLTextRectB" l="OXMLTextRectL" r="OXMLTextRectR" t="OXMLTextRectT"/>
                <a:pathLst>
                  <a:path fill="norm" h="98" stroke="true" w="48">
                    <a:moveTo>
                      <a:pt x="0" y="75"/>
                    </a:moveTo>
                    <a:cubicBezTo>
                      <a:pt x="3" y="52"/>
                      <a:pt x="12" y="25"/>
                      <a:pt x="24" y="0"/>
                    </a:cubicBezTo>
                    <a:cubicBezTo>
                      <a:pt x="35" y="22"/>
                      <a:pt x="44" y="49"/>
                      <a:pt x="48" y="75"/>
                    </a:cubicBezTo>
                    <a:cubicBezTo>
                      <a:pt x="45" y="88"/>
                      <a:pt x="34" y="98"/>
                      <a:pt x="24" y="96"/>
                    </a:cubicBezTo>
                    <a:cubicBezTo>
                      <a:pt x="14" y="98"/>
                      <a:pt x="3" y="88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64" name="Shape 164"/>
              <p:cNvSpPr txBox="false"/>
              <p:nvPr isPhoto="false"/>
            </p:nvSpPr>
            <p:spPr>
              <a:xfrm flipH="false" flipV="false" rot="0">
                <a:off x="17742" y="94425"/>
                <a:ext cx="265445" cy="39036"/>
              </a:xfrm>
              <a:custGeom>
                <a:avLst/>
                <a:gdLst>
                  <a:gd fmla="*/ 2147483647 w 186" name="T0"/>
                  <a:gd fmla="*/ 2147483647 h 27" name="T1"/>
                  <a:gd fmla="*/ 0 w 186" name="T2"/>
                  <a:gd fmla="*/ 2147483647 h 27" name="T3"/>
                  <a:gd fmla="*/ 0 w 186" name="T4"/>
                  <a:gd fmla="*/ 2147483647 h 27" name="T5"/>
                  <a:gd fmla="*/ 2147483647 w 186" name="T6"/>
                  <a:gd fmla="*/ 2147483647 h 27" name="T7"/>
                  <a:gd fmla="*/ 2147483647 w 186" name="T8"/>
                  <a:gd fmla="*/ 0 h 27" name="T9"/>
                  <a:gd fmla="*/ 2147483647 w 186" name="T10"/>
                  <a:gd fmla="*/ 0 h 27" name="T11"/>
                  <a:gd fmla="*/ 2147483647 w 186" name="T12"/>
                  <a:gd fmla="*/ 2147483647 h 27" name="T13"/>
                  <a:gd fmla="*/ 2147483647 w 186" name="T14"/>
                  <a:gd fmla="*/ 2147483647 h 27" name="T15"/>
                  <a:gd fmla="*/ 2147483647 w 186" name="T16"/>
                  <a:gd fmla="*/ 0 h 27" name="T17"/>
                  <a:gd fmla="*/ 2147483647 w 186" name="T18"/>
                  <a:gd fmla="*/ 0 h 27" name="T19"/>
                  <a:gd fmla="*/ 2147483647 w 186" name="T20"/>
                  <a:gd fmla="*/ 2147483647 h 27" name="T21"/>
                  <a:gd fmla="*/ 2147483647 w 186" name="T22"/>
                  <a:gd fmla="*/ 2147483647 h 27" name="T23"/>
                  <a:gd fmla="*/ 2147483647 w 186" name="T24"/>
                  <a:gd fmla="*/ 0 h 27" name="T25"/>
                  <a:gd fmla="*/ 2147483647 w 186" name="T26"/>
                  <a:gd fmla="*/ 0 h 27" name="T27"/>
                  <a:gd fmla="*/ 2147483647 w 186" name="T28"/>
                  <a:gd fmla="*/ 2147483647 h 27" name="T29"/>
                  <a:gd fmla="*/ 2147483647 w 186" name="T30"/>
                  <a:gd fmla="*/ 2147483647 h 27" name="T31"/>
                  <a:gd fmla="*/ 2147483647 w 186" name="T32"/>
                  <a:gd fmla="*/ 0 h 27" name="T33"/>
                  <a:gd fmla="*/ 2147483647 w 186" name="T34"/>
                  <a:gd fmla="*/ 0 h 27" name="T35"/>
                  <a:gd fmla="*/ 2147483647 w 186" name="T36"/>
                  <a:gd fmla="*/ 2147483647 h 27" name="T37"/>
                  <a:gd fmla="*/ 2147483647 w 186" name="T38"/>
                  <a:gd fmla="*/ 2147483647 h 27" name="T39"/>
                  <a:gd fmla="*/ 2147483647 w 186" name="T40"/>
                  <a:gd fmla="*/ 0 h 27" name="T41"/>
                  <a:gd fmla="*/ 2147483647 w 186" name="T42"/>
                  <a:gd fmla="*/ 0 h 27" name="T43"/>
                  <a:gd fmla="*/ 2147483647 w 186" name="T44"/>
                  <a:gd fmla="*/ 2147483647 h 27" name="T45"/>
                  <a:gd fmla="*/ 2147483647 w 186" name="T46"/>
                  <a:gd fmla="*/ 2147483647 h 27" name="T47"/>
                  <a:gd fmla="*/ 2147483647 w 186" name="T48"/>
                  <a:gd fmla="*/ 2147483647 h 27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w 186" name="T75"/>
                  <a:gd fmla="*/ 0 h 27" name="T76"/>
                  <a:gd fmla="*/ 186 w 186" name="T77"/>
                  <a:gd fmla="*/ 27 h 27" name="T78"/>
                  <a:gd fmla="val T75" name="OXMLTextRectL"/>
                  <a:gd fmla="val T76" name="OXMLTextRectT"/>
                  <a:gd fmla="val T77" name="OXMLTextRectR"/>
                  <a:gd fmla="val T7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186" name="ODFRight"/>
                  <a:gd fmla="val 27" name="ODFBottom"/>
                  <a:gd fmla="val 186" name="ODFWidth"/>
                  <a:gd fmla="val 27" name="ODFHeight"/>
                </a:gdLst>
                <a:rect b="OXMLTextRectB" l="OXMLTextRectL" r="OXMLTextRectR" t="OXMLTextRectT"/>
                <a:pathLst>
                  <a:path fill="norm" h="27" stroke="true" w="186">
                    <a:moveTo>
                      <a:pt x="186" y="27"/>
                    </a:moveTo>
                    <a:lnTo>
                      <a:pt x="0" y="27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28" y="0"/>
                    </a:lnTo>
                    <a:lnTo>
                      <a:pt x="28" y="9"/>
                    </a:lnTo>
                    <a:lnTo>
                      <a:pt x="46" y="9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65" y="9"/>
                    </a:lnTo>
                    <a:lnTo>
                      <a:pt x="84" y="9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02" y="9"/>
                    </a:lnTo>
                    <a:lnTo>
                      <a:pt x="121" y="9"/>
                    </a:lnTo>
                    <a:lnTo>
                      <a:pt x="121" y="0"/>
                    </a:lnTo>
                    <a:lnTo>
                      <a:pt x="140" y="0"/>
                    </a:lnTo>
                    <a:lnTo>
                      <a:pt x="140" y="9"/>
                    </a:lnTo>
                    <a:lnTo>
                      <a:pt x="158" y="9"/>
                    </a:lnTo>
                    <a:lnTo>
                      <a:pt x="158" y="0"/>
                    </a:lnTo>
                    <a:lnTo>
                      <a:pt x="177" y="0"/>
                    </a:lnTo>
                    <a:lnTo>
                      <a:pt x="177" y="9"/>
                    </a:lnTo>
                    <a:lnTo>
                      <a:pt x="186" y="9"/>
                    </a:lnTo>
                    <a:lnTo>
                      <a:pt x="18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65" name="Shape 165"/>
              <p:cNvSpPr txBox="false"/>
              <p:nvPr isPhoto="false"/>
            </p:nvSpPr>
            <p:spPr>
              <a:xfrm flipH="false" flipV="false" rot="0">
                <a:off x="54176" y="738"/>
                <a:ext cx="33831" cy="70265"/>
              </a:xfrm>
              <a:custGeom>
                <a:avLst/>
                <a:gdLst>
                  <a:gd fmla="*/ 0 w 48" name="T0"/>
                  <a:gd fmla="*/ 2147483647 h 98" name="T1"/>
                  <a:gd fmla="*/ 2147483647 w 48" name="T2"/>
                  <a:gd fmla="*/ 0 h 98" name="T3"/>
                  <a:gd fmla="*/ 2147483647 w 48" name="T4"/>
                  <a:gd fmla="*/ 2147483647 h 98" name="T5"/>
                  <a:gd fmla="*/ 2147483647 w 48" name="T6"/>
                  <a:gd fmla="*/ 2147483647 h 98" name="T7"/>
                  <a:gd fmla="*/ 0 w 48" name="T8"/>
                  <a:gd fmla="*/ 2147483647 h 9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" name="T15"/>
                  <a:gd fmla="*/ 0 h 98" name="T16"/>
                  <a:gd fmla="*/ 48 w 48" name="T17"/>
                  <a:gd fmla="*/ 98 h 98" name="T18"/>
                  <a:gd fmla="val T15" name="OXMLTextRectL"/>
                  <a:gd fmla="val T16" name="OXMLTextRectT"/>
                  <a:gd fmla="val T17" name="OXMLTextRectR"/>
                  <a:gd fmla="val T1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48" name="ODFRight"/>
                  <a:gd fmla="val 98" name="ODFBottom"/>
                  <a:gd fmla="val 48" name="ODFWidth"/>
                  <a:gd fmla="val 98" name="ODFHeight"/>
                </a:gdLst>
                <a:rect b="OXMLTextRectB" l="OXMLTextRectL" r="OXMLTextRectR" t="OXMLTextRectT"/>
                <a:pathLst>
                  <a:path fill="norm" h="98" stroke="true" w="48">
                    <a:moveTo>
                      <a:pt x="0" y="75"/>
                    </a:moveTo>
                    <a:cubicBezTo>
                      <a:pt x="4" y="52"/>
                      <a:pt x="12" y="25"/>
                      <a:pt x="24" y="0"/>
                    </a:cubicBezTo>
                    <a:cubicBezTo>
                      <a:pt x="35" y="22"/>
                      <a:pt x="44" y="49"/>
                      <a:pt x="48" y="75"/>
                    </a:cubicBezTo>
                    <a:cubicBezTo>
                      <a:pt x="45" y="88"/>
                      <a:pt x="34" y="98"/>
                      <a:pt x="24" y="96"/>
                    </a:cubicBezTo>
                    <a:cubicBezTo>
                      <a:pt x="14" y="98"/>
                      <a:pt x="3" y="88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66" name="Shape 166"/>
              <p:cNvSpPr txBox="false"/>
              <p:nvPr isPhoto="false"/>
            </p:nvSpPr>
            <p:spPr>
              <a:xfrm flipH="false" flipV="false" rot="0">
                <a:off x="106224" y="738"/>
                <a:ext cx="36433" cy="70265"/>
              </a:xfrm>
              <a:custGeom>
                <a:avLst/>
                <a:gdLst>
                  <a:gd fmla="*/ 0 w 49" name="T0"/>
                  <a:gd fmla="*/ 2147483647 h 98" name="T1"/>
                  <a:gd fmla="*/ 2147483647 w 49" name="T2"/>
                  <a:gd fmla="*/ 0 h 98" name="T3"/>
                  <a:gd fmla="*/ 2147483647 w 49" name="T4"/>
                  <a:gd fmla="*/ 2147483647 h 98" name="T5"/>
                  <a:gd fmla="*/ 2147483647 w 49" name="T6"/>
                  <a:gd fmla="*/ 2147483647 h 98" name="T7"/>
                  <a:gd fmla="*/ 0 w 49" name="T8"/>
                  <a:gd fmla="*/ 2147483647 h 9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9" name="T15"/>
                  <a:gd fmla="*/ 0 h 98" name="T16"/>
                  <a:gd fmla="*/ 49 w 49" name="T17"/>
                  <a:gd fmla="*/ 98 h 98" name="T18"/>
                  <a:gd fmla="val T15" name="OXMLTextRectL"/>
                  <a:gd fmla="val T16" name="OXMLTextRectT"/>
                  <a:gd fmla="val T17" name="OXMLTextRectR"/>
                  <a:gd fmla="val T1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49" name="ODFRight"/>
                  <a:gd fmla="val 98" name="ODFBottom"/>
                  <a:gd fmla="val 49" name="ODFWidth"/>
                  <a:gd fmla="val 98" name="ODFHeight"/>
                </a:gdLst>
                <a:rect b="OXMLTextRectB" l="OXMLTextRectL" r="OXMLTextRectR" t="OXMLTextRectT"/>
                <a:pathLst>
                  <a:path fill="norm" h="98" stroke="true" w="49">
                    <a:moveTo>
                      <a:pt x="0" y="75"/>
                    </a:moveTo>
                    <a:cubicBezTo>
                      <a:pt x="4" y="52"/>
                      <a:pt x="12" y="25"/>
                      <a:pt x="24" y="0"/>
                    </a:cubicBezTo>
                    <a:cubicBezTo>
                      <a:pt x="35" y="22"/>
                      <a:pt x="44" y="49"/>
                      <a:pt x="49" y="75"/>
                    </a:cubicBezTo>
                    <a:cubicBezTo>
                      <a:pt x="46" y="88"/>
                      <a:pt x="35" y="98"/>
                      <a:pt x="24" y="96"/>
                    </a:cubicBezTo>
                    <a:cubicBezTo>
                      <a:pt x="14" y="98"/>
                      <a:pt x="3" y="88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67" name="Shape 167"/>
              <p:cNvSpPr txBox="false"/>
              <p:nvPr isPhoto="false"/>
            </p:nvSpPr>
            <p:spPr>
              <a:xfrm flipH="false" flipV="false" rot="0">
                <a:off x="160875" y="738"/>
                <a:ext cx="33830" cy="70265"/>
              </a:xfrm>
              <a:custGeom>
                <a:avLst/>
                <a:gdLst>
                  <a:gd fmla="*/ 0 w 48" name="T0"/>
                  <a:gd fmla="*/ 2147483647 h 98" name="T1"/>
                  <a:gd fmla="*/ 2147483647 w 48" name="T2"/>
                  <a:gd fmla="*/ 0 h 98" name="T3"/>
                  <a:gd fmla="*/ 2147483647 w 48" name="T4"/>
                  <a:gd fmla="*/ 2147483647 h 98" name="T5"/>
                  <a:gd fmla="*/ 2147483647 w 48" name="T6"/>
                  <a:gd fmla="*/ 2147483647 h 98" name="T7"/>
                  <a:gd fmla="*/ 0 w 48" name="T8"/>
                  <a:gd fmla="*/ 2147483647 h 9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" name="T15"/>
                  <a:gd fmla="*/ 0 h 98" name="T16"/>
                  <a:gd fmla="*/ 48 w 48" name="T17"/>
                  <a:gd fmla="*/ 98 h 98" name="T18"/>
                  <a:gd fmla="val T15" name="OXMLTextRectL"/>
                  <a:gd fmla="val T16" name="OXMLTextRectT"/>
                  <a:gd fmla="val T17" name="OXMLTextRectR"/>
                  <a:gd fmla="val T1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48" name="ODFRight"/>
                  <a:gd fmla="val 98" name="ODFBottom"/>
                  <a:gd fmla="val 48" name="ODFWidth"/>
                  <a:gd fmla="val 98" name="ODFHeight"/>
                </a:gdLst>
                <a:rect b="OXMLTextRectB" l="OXMLTextRectL" r="OXMLTextRectR" t="OXMLTextRectT"/>
                <a:pathLst>
                  <a:path fill="norm" h="98" stroke="true" w="48">
                    <a:moveTo>
                      <a:pt x="0" y="75"/>
                    </a:moveTo>
                    <a:cubicBezTo>
                      <a:pt x="3" y="52"/>
                      <a:pt x="12" y="25"/>
                      <a:pt x="24" y="0"/>
                    </a:cubicBezTo>
                    <a:cubicBezTo>
                      <a:pt x="35" y="22"/>
                      <a:pt x="44" y="49"/>
                      <a:pt x="48" y="75"/>
                    </a:cubicBezTo>
                    <a:cubicBezTo>
                      <a:pt x="45" y="88"/>
                      <a:pt x="34" y="98"/>
                      <a:pt x="24" y="96"/>
                    </a:cubicBezTo>
                    <a:cubicBezTo>
                      <a:pt x="13" y="98"/>
                      <a:pt x="3" y="88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68" name="Shape 168"/>
              <p:cNvSpPr txBox="false"/>
              <p:nvPr isPhoto="false"/>
            </p:nvSpPr>
            <p:spPr>
              <a:xfrm flipH="false" flipV="false" rot="0">
                <a:off x="212923" y="738"/>
                <a:ext cx="33830" cy="70265"/>
              </a:xfrm>
              <a:custGeom>
                <a:avLst/>
                <a:gdLst>
                  <a:gd fmla="*/ 0 w 48" name="T0"/>
                  <a:gd fmla="*/ 2147483647 h 98" name="T1"/>
                  <a:gd fmla="*/ 2147483647 w 48" name="T2"/>
                  <a:gd fmla="*/ 0 h 98" name="T3"/>
                  <a:gd fmla="*/ 2147483647 w 48" name="T4"/>
                  <a:gd fmla="*/ 2147483647 h 98" name="T5"/>
                  <a:gd fmla="*/ 2147483647 w 48" name="T6"/>
                  <a:gd fmla="*/ 2147483647 h 98" name="T7"/>
                  <a:gd fmla="*/ 0 w 48" name="T8"/>
                  <a:gd fmla="*/ 2147483647 h 9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" name="T15"/>
                  <a:gd fmla="*/ 0 h 98" name="T16"/>
                  <a:gd fmla="*/ 48 w 48" name="T17"/>
                  <a:gd fmla="*/ 98 h 98" name="T18"/>
                  <a:gd fmla="val T15" name="OXMLTextRectL"/>
                  <a:gd fmla="val T16" name="OXMLTextRectT"/>
                  <a:gd fmla="val T17" name="OXMLTextRectR"/>
                  <a:gd fmla="val T1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48" name="ODFRight"/>
                  <a:gd fmla="val 98" name="ODFBottom"/>
                  <a:gd fmla="val 48" name="ODFWidth"/>
                  <a:gd fmla="val 98" name="ODFHeight"/>
                </a:gdLst>
                <a:rect b="OXMLTextRectB" l="OXMLTextRectL" r="OXMLTextRectR" t="OXMLTextRectT"/>
                <a:pathLst>
                  <a:path fill="norm" h="98" stroke="true" w="48">
                    <a:moveTo>
                      <a:pt x="0" y="75"/>
                    </a:moveTo>
                    <a:cubicBezTo>
                      <a:pt x="3" y="52"/>
                      <a:pt x="12" y="25"/>
                      <a:pt x="24" y="0"/>
                    </a:cubicBezTo>
                    <a:cubicBezTo>
                      <a:pt x="35" y="22"/>
                      <a:pt x="44" y="49"/>
                      <a:pt x="48" y="75"/>
                    </a:cubicBezTo>
                    <a:cubicBezTo>
                      <a:pt x="45" y="88"/>
                      <a:pt x="34" y="98"/>
                      <a:pt x="24" y="96"/>
                    </a:cubicBezTo>
                    <a:cubicBezTo>
                      <a:pt x="14" y="98"/>
                      <a:pt x="3" y="88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69" name="Shape 169"/>
              <p:cNvSpPr txBox="false"/>
              <p:nvPr isPhoto="false"/>
            </p:nvSpPr>
            <p:spPr>
              <a:xfrm flipH="false" flipV="false" rot="0">
                <a:off x="264971" y="738"/>
                <a:ext cx="36433" cy="70265"/>
              </a:xfrm>
              <a:custGeom>
                <a:avLst/>
                <a:gdLst>
                  <a:gd fmla="*/ 0 w 49" name="T0"/>
                  <a:gd fmla="*/ 2147483647 h 98" name="T1"/>
                  <a:gd fmla="*/ 2147483647 w 49" name="T2"/>
                  <a:gd fmla="*/ 0 h 98" name="T3"/>
                  <a:gd fmla="*/ 2147483647 w 49" name="T4"/>
                  <a:gd fmla="*/ 2147483647 h 98" name="T5"/>
                  <a:gd fmla="*/ 2147483647 w 49" name="T6"/>
                  <a:gd fmla="*/ 2147483647 h 98" name="T7"/>
                  <a:gd fmla="*/ 0 w 49" name="T8"/>
                  <a:gd fmla="*/ 2147483647 h 9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9" name="T15"/>
                  <a:gd fmla="*/ 0 h 98" name="T16"/>
                  <a:gd fmla="*/ 49 w 49" name="T17"/>
                  <a:gd fmla="*/ 98 h 98" name="T18"/>
                  <a:gd fmla="val T15" name="OXMLTextRectL"/>
                  <a:gd fmla="val T16" name="OXMLTextRectT"/>
                  <a:gd fmla="val T17" name="OXMLTextRectR"/>
                  <a:gd fmla="val T1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49" name="ODFRight"/>
                  <a:gd fmla="val 98" name="ODFBottom"/>
                  <a:gd fmla="val 49" name="ODFWidth"/>
                  <a:gd fmla="val 98" name="ODFHeight"/>
                </a:gdLst>
                <a:rect b="OXMLTextRectB" l="OXMLTextRectL" r="OXMLTextRectR" t="OXMLTextRectT"/>
                <a:pathLst>
                  <a:path fill="norm" h="98" stroke="true" w="49">
                    <a:moveTo>
                      <a:pt x="0" y="75"/>
                    </a:moveTo>
                    <a:cubicBezTo>
                      <a:pt x="4" y="52"/>
                      <a:pt x="12" y="25"/>
                      <a:pt x="24" y="0"/>
                    </a:cubicBezTo>
                    <a:cubicBezTo>
                      <a:pt x="35" y="22"/>
                      <a:pt x="44" y="49"/>
                      <a:pt x="49" y="75"/>
                    </a:cubicBezTo>
                    <a:cubicBezTo>
                      <a:pt x="45" y="88"/>
                      <a:pt x="35" y="98"/>
                      <a:pt x="24" y="96"/>
                    </a:cubicBezTo>
                    <a:cubicBezTo>
                      <a:pt x="14" y="98"/>
                      <a:pt x="3" y="88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70" name="Shape 170"/>
              <p:cNvSpPr txBox="false"/>
              <p:nvPr isPhoto="false"/>
            </p:nvSpPr>
            <p:spPr>
              <a:xfrm flipH="false" flipV="false" rot="0">
                <a:off x="35960" y="738"/>
                <a:ext cx="18216" cy="59856"/>
              </a:xfrm>
              <a:custGeom>
                <a:avLst/>
                <a:gdLst>
                  <a:gd fmla="*/ 0 w 25" name="T0"/>
                  <a:gd fmla="*/ 2147483647 h 85" name="T1"/>
                  <a:gd fmla="*/ 2147483647 w 25" name="T2"/>
                  <a:gd fmla="*/ 0 h 85" name="T3"/>
                  <a:gd fmla="*/ 2147483647 w 25" name="T4"/>
                  <a:gd fmla="*/ 2147483647 h 85" name="T5"/>
                  <a:gd fmla="*/ 2147483647 w 25" name="T6"/>
                  <a:gd fmla="*/ 2147483647 h 85" name="T7"/>
                  <a:gd fmla="*/ 0 w 25" name="T8"/>
                  <a:gd fmla="*/ 2147483647 h 8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5" name="T15"/>
                  <a:gd fmla="*/ 0 h 85" name="T16"/>
                  <a:gd fmla="*/ 25 w 25" name="T17"/>
                  <a:gd fmla="*/ 85 h 85" name="T18"/>
                  <a:gd fmla="val T15" name="OXMLTextRectL"/>
                  <a:gd fmla="val T16" name="OXMLTextRectT"/>
                  <a:gd fmla="val T17" name="OXMLTextRectR"/>
                  <a:gd fmla="val T1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25" name="ODFRight"/>
                  <a:gd fmla="val 85" name="ODFBottom"/>
                  <a:gd fmla="val 25" name="ODFWidth"/>
                  <a:gd fmla="val 85" name="ODFHeight"/>
                </a:gdLst>
                <a:rect b="OXMLTextRectB" l="OXMLTextRectL" r="OXMLTextRectR" t="OXMLTextRectT"/>
                <a:pathLst>
                  <a:path fill="norm" h="85" stroke="true" w="25">
                    <a:moveTo>
                      <a:pt x="0" y="42"/>
                    </a:moveTo>
                    <a:cubicBezTo>
                      <a:pt x="2" y="29"/>
                      <a:pt x="6" y="14"/>
                      <a:pt x="12" y="0"/>
                    </a:cubicBezTo>
                    <a:cubicBezTo>
                      <a:pt x="18" y="12"/>
                      <a:pt x="23" y="28"/>
                      <a:pt x="25" y="42"/>
                    </a:cubicBezTo>
                    <a:cubicBezTo>
                      <a:pt x="20" y="56"/>
                      <a:pt x="15" y="70"/>
                      <a:pt x="13" y="85"/>
                    </a:cubicBezTo>
                    <a:cubicBezTo>
                      <a:pt x="10" y="70"/>
                      <a:pt x="6" y="56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71" name="Shape 171"/>
              <p:cNvSpPr txBox="false"/>
              <p:nvPr isPhoto="false"/>
            </p:nvSpPr>
            <p:spPr>
              <a:xfrm flipH="false" flipV="false" rot="0">
                <a:off x="246753" y="738"/>
                <a:ext cx="18217" cy="59856"/>
              </a:xfrm>
              <a:custGeom>
                <a:avLst/>
                <a:gdLst>
                  <a:gd fmla="*/ 0 w 25" name="T0"/>
                  <a:gd fmla="*/ 2147483647 h 85" name="T1"/>
                  <a:gd fmla="*/ 2147483647 w 25" name="T2"/>
                  <a:gd fmla="*/ 0 h 85" name="T3"/>
                  <a:gd fmla="*/ 2147483647 w 25" name="T4"/>
                  <a:gd fmla="*/ 2147483647 h 85" name="T5"/>
                  <a:gd fmla="*/ 2147483647 w 25" name="T6"/>
                  <a:gd fmla="*/ 2147483647 h 85" name="T7"/>
                  <a:gd fmla="*/ 0 w 25" name="T8"/>
                  <a:gd fmla="*/ 2147483647 h 8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5" name="T15"/>
                  <a:gd fmla="*/ 0 h 85" name="T16"/>
                  <a:gd fmla="*/ 25 w 25" name="T17"/>
                  <a:gd fmla="*/ 85 h 85" name="T18"/>
                  <a:gd fmla="val T15" name="OXMLTextRectL"/>
                  <a:gd fmla="val T16" name="OXMLTextRectT"/>
                  <a:gd fmla="val T17" name="OXMLTextRectR"/>
                  <a:gd fmla="val T18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25" name="ODFRight"/>
                  <a:gd fmla="val 85" name="ODFBottom"/>
                  <a:gd fmla="val 25" name="ODFWidth"/>
                  <a:gd fmla="val 85" name="ODFHeight"/>
                </a:gdLst>
                <a:rect b="OXMLTextRectB" l="OXMLTextRectL" r="OXMLTextRectR" t="OXMLTextRectT"/>
                <a:pathLst>
                  <a:path fill="norm" h="85" stroke="true" w="25">
                    <a:moveTo>
                      <a:pt x="0" y="42"/>
                    </a:moveTo>
                    <a:cubicBezTo>
                      <a:pt x="2" y="29"/>
                      <a:pt x="6" y="14"/>
                      <a:pt x="13" y="0"/>
                    </a:cubicBezTo>
                    <a:cubicBezTo>
                      <a:pt x="18" y="12"/>
                      <a:pt x="23" y="28"/>
                      <a:pt x="25" y="42"/>
                    </a:cubicBezTo>
                    <a:cubicBezTo>
                      <a:pt x="20" y="56"/>
                      <a:pt x="16" y="70"/>
                      <a:pt x="13" y="85"/>
                    </a:cubicBezTo>
                    <a:cubicBezTo>
                      <a:pt x="10" y="70"/>
                      <a:pt x="6" y="56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72" name="Shape 172"/>
              <p:cNvSpPr txBox="false"/>
              <p:nvPr isPhoto="false"/>
            </p:nvSpPr>
            <p:spPr>
              <a:xfrm flipH="false" flipV="false" rot="0">
                <a:off x="17742" y="81414"/>
                <a:ext cx="265445" cy="104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lstStyle>
                <a:defPPr/>
                <a:lvl1pPr algn="l" lvl="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1pPr>
                <a:lvl2pPr algn="l" indent="-285750" lvl="1" marL="74295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2pPr>
                <a:lvl3pPr algn="l" indent="-228600" lvl="2" marL="11430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3pPr>
                <a:lvl4pPr algn="l" indent="-228600" lvl="3" marL="16002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4pPr>
                <a:lvl5pPr algn="l" indent="-228600" lvl="4" marL="2057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5pPr>
                <a:lvl6pPr algn="l" indent="-228600" lvl="5" marL="2514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6pPr>
                <a:lvl7pPr algn="l" indent="-228600" lvl="6" marL="29718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7pPr>
                <a:lvl8pPr algn="l" indent="-228600" lvl="7" marL="34290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8pPr>
                <a:lvl9pPr algn="l" indent="-228600" lvl="8" marL="38862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9pPr>
              </a:lstStyle>
              <a:p>
                <a:pPr>
                  <a:lnSpc>
                    <a:spcPct val="100000"/>
                  </a:lnSpc>
                  <a:buNone/>
                </a:pPr>
                <a:endParaRPr sz="1200">
                  <a:latin typeface="Open Sans"/>
                  <a:ea typeface="Open Sans"/>
                  <a:cs typeface="Open Sans"/>
                </a:endParaRPr>
              </a:p>
            </p:txBody>
          </p:sp>
        </p:grpSp>
      </p:grpSp>
      <p:grpSp>
        <p:nvGrpSpPr>
          <p:cNvPr hidden="false" id="173" name="Shape 173"/>
          <p:cNvGrpSpPr/>
          <p:nvPr isPhoto="false"/>
        </p:nvGrpSpPr>
        <p:grpSpPr>
          <a:xfrm flipH="false" flipV="false" rot="0">
            <a:off x="5503351" y="5455930"/>
            <a:ext cx="437205" cy="432000"/>
            <a:chOff x="0" y="0"/>
            <a:chExt cx="437205" cy="432000"/>
          </a:xfrm>
        </p:grpSpPr>
        <p:sp>
          <p:nvSpPr>
            <p:cNvPr hidden="false" id="174" name="Shape 174"/>
            <p:cNvSpPr txBox="false"/>
            <p:nvPr isPhoto="false"/>
          </p:nvSpPr>
          <p:spPr>
            <a:xfrm flipH="false" flipV="false" rot="0">
              <a:off x="0" y="0"/>
              <a:ext cx="437205" cy="432000"/>
            </a:xfrm>
            <a:prstGeom prst="ellipse">
              <a:avLst/>
            </a:prstGeom>
            <a:solidFill>
              <a:srgbClr val="C89569"/>
            </a:solidFill>
            <a:ln>
              <a:noFill/>
            </a:ln>
          </p:spPr>
          <p:txBody>
            <a:bodyPr bIns="45720" lIns="91440" rIns="91440" tIns="45720"/>
            <a:lstStyle>
              <a:defPPr/>
              <a:lvl1pPr algn="l" lvl="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1pPr>
              <a:lvl2pPr algn="l" indent="-285750" lvl="1" marL="7429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endParaRPr sz="120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hidden="false" id="175" name="Shape 175"/>
            <p:cNvGrpSpPr/>
            <p:nvPr isPhoto="false"/>
          </p:nvGrpSpPr>
          <p:grpSpPr>
            <a:xfrm flipH="false" flipV="false" rot="0">
              <a:off x="153305" y="121187"/>
              <a:ext cx="132013" cy="195327"/>
              <a:chOff x="0" y="0"/>
              <a:chExt cx="132013" cy="195327"/>
            </a:xfrm>
          </p:grpSpPr>
          <p:sp>
            <p:nvSpPr>
              <p:cNvPr hidden="false" id="176" name="Shape 176"/>
              <p:cNvSpPr txBox="false"/>
              <p:nvPr isPhoto="false"/>
            </p:nvSpPr>
            <p:spPr>
              <a:xfrm flipH="false" flipV="false" rot="0">
                <a:off x="236" y="1126"/>
                <a:ext cx="132723" cy="192577"/>
              </a:xfrm>
              <a:custGeom>
                <a:avLst/>
                <a:gdLst>
                  <a:gd fmla="*/ 0 w 183" name="T0"/>
                  <a:gd fmla="*/ 2147483647 h 272" name="T1"/>
                  <a:gd fmla="*/ 2147483647 w 183" name="T2"/>
                  <a:gd fmla="*/ 0 h 272" name="T3"/>
                  <a:gd fmla="*/ 2147483647 w 183" name="T4"/>
                  <a:gd fmla="*/ 2147483647 h 272" name="T5"/>
                  <a:gd fmla="*/ 2147483647 w 183" name="T6"/>
                  <a:gd fmla="*/ 2147483647 h 272" name="T7"/>
                  <a:gd fmla="*/ 2147483647 w 183" name="T8"/>
                  <a:gd fmla="*/ 2147483647 h 272" name="T9"/>
                  <a:gd fmla="*/ 2147483647 w 183" name="T10"/>
                  <a:gd fmla="*/ 2147483647 h 272" name="T11"/>
                  <a:gd fmla="*/ 0 w 183" name="T12"/>
                  <a:gd fmla="*/ 2147483647 h 27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83" name="T21"/>
                  <a:gd fmla="*/ 0 h 272" name="T22"/>
                  <a:gd fmla="*/ 183 w 183" name="T23"/>
                  <a:gd fmla="*/ 272 h 272" name="T24"/>
                  <a:gd fmla="val T21" name="OXMLTextRectL"/>
                  <a:gd fmla="val T22" name="OXMLTextRectT"/>
                  <a:gd fmla="val T23" name="OXMLTextRectR"/>
                  <a:gd fmla="val T24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183" name="ODFRight"/>
                  <a:gd fmla="val 272" name="ODFBottom"/>
                  <a:gd fmla="val 183" name="ODFWidth"/>
                  <a:gd fmla="val 272" name="ODFHeight"/>
                </a:gdLst>
                <a:rect b="OXMLTextRectB" l="OXMLTextRectL" r="OXMLTextRectR" t="OXMLTextRectT"/>
                <a:pathLst>
                  <a:path fill="norm" h="272" stroke="true" w="183">
                    <a:moveTo>
                      <a:pt x="0" y="174"/>
                    </a:moveTo>
                    <a:cubicBezTo>
                      <a:pt x="7" y="120"/>
                      <a:pt x="38" y="60"/>
                      <a:pt x="91" y="0"/>
                    </a:cubicBezTo>
                    <a:cubicBezTo>
                      <a:pt x="150" y="71"/>
                      <a:pt x="182" y="133"/>
                      <a:pt x="182" y="174"/>
                    </a:cubicBezTo>
                    <a:cubicBezTo>
                      <a:pt x="183" y="221"/>
                      <a:pt x="150" y="262"/>
                      <a:pt x="108" y="267"/>
                    </a:cubicBezTo>
                    <a:cubicBezTo>
                      <a:pt x="102" y="268"/>
                      <a:pt x="97" y="268"/>
                      <a:pt x="91" y="267"/>
                    </a:cubicBezTo>
                    <a:cubicBezTo>
                      <a:pt x="49" y="272"/>
                      <a:pt x="9" y="239"/>
                      <a:pt x="2" y="192"/>
                    </a:cubicBezTo>
                    <a:cubicBezTo>
                      <a:pt x="1" y="186"/>
                      <a:pt x="0" y="180"/>
                      <a:pt x="0" y="1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77" name="Shape 177"/>
              <p:cNvSpPr txBox="false"/>
              <p:nvPr isPhoto="false"/>
            </p:nvSpPr>
            <p:spPr>
              <a:xfrm flipH="false" flipV="false" rot="0">
                <a:off x="236" y="66185"/>
                <a:ext cx="130120" cy="1301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lstStyle>
                <a:defPPr/>
                <a:lvl1pPr algn="l" lvl="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1pPr>
                <a:lvl2pPr algn="l" indent="-285750" lvl="1" marL="74295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2pPr>
                <a:lvl3pPr algn="l" indent="-228600" lvl="2" marL="11430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3pPr>
                <a:lvl4pPr algn="l" indent="-228600" lvl="3" marL="16002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4pPr>
                <a:lvl5pPr algn="l" indent="-228600" lvl="4" marL="2057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5pPr>
                <a:lvl6pPr algn="l" indent="-228600" lvl="5" marL="2514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6pPr>
                <a:lvl7pPr algn="l" indent="-228600" lvl="6" marL="29718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7pPr>
                <a:lvl8pPr algn="l" indent="-228600" lvl="7" marL="34290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8pPr>
                <a:lvl9pPr algn="l" indent="-228600" lvl="8" marL="38862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9pPr>
              </a:lstStyle>
              <a:p>
                <a:pPr>
                  <a:lnSpc>
                    <a:spcPct val="100000"/>
                  </a:lnSpc>
                  <a:buNone/>
                </a:pPr>
                <a:endParaRPr sz="1200">
                  <a:latin typeface="Open Sans"/>
                  <a:ea typeface="Open Sans"/>
                  <a:cs typeface="Open Sans"/>
                </a:endParaRPr>
              </a:p>
            </p:txBody>
          </p:sp>
        </p:grpSp>
      </p:grpSp>
      <p:grpSp>
        <p:nvGrpSpPr>
          <p:cNvPr hidden="false" id="178" name="Shape 178"/>
          <p:cNvGrpSpPr/>
          <p:nvPr isPhoto="false"/>
        </p:nvGrpSpPr>
        <p:grpSpPr>
          <a:xfrm flipH="false" flipV="false" rot="0">
            <a:off x="546421" y="4171224"/>
            <a:ext cx="455255" cy="432000"/>
            <a:chOff x="0" y="0"/>
            <a:chExt cx="455255" cy="432000"/>
          </a:xfrm>
        </p:grpSpPr>
        <p:sp>
          <p:nvSpPr>
            <p:cNvPr hidden="false" id="179" name="Shape 179"/>
            <p:cNvSpPr txBox="false"/>
            <p:nvPr isPhoto="false"/>
          </p:nvSpPr>
          <p:spPr>
            <a:xfrm flipH="false" flipV="false" rot="0">
              <a:off x="0" y="0"/>
              <a:ext cx="455255" cy="432000"/>
            </a:xfrm>
            <a:prstGeom prst="ellipse">
              <a:avLst/>
            </a:prstGeom>
            <a:solidFill>
              <a:srgbClr val="C89569"/>
            </a:solidFill>
            <a:ln>
              <a:noFill/>
            </a:ln>
          </p:spPr>
          <p:txBody>
            <a:bodyPr bIns="45720" lIns="91440" rIns="91440" tIns="45720"/>
            <a:lstStyle>
              <a:defPPr/>
              <a:lvl1pPr algn="l" lvl="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1pPr>
              <a:lvl2pPr algn="l" indent="-285750" lvl="1" marL="7429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endParaRPr sz="12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hidden="false" id="180" name="Shape 180"/>
            <p:cNvSpPr txBox="false"/>
            <p:nvPr isPhoto="false"/>
          </p:nvSpPr>
          <p:spPr>
            <a:xfrm flipH="false" flipV="false" rot="0">
              <a:off x="159880" y="96873"/>
              <a:ext cx="146332" cy="23563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0" rIns="0" tIns="0" wrap="none"/>
            <a:lstStyle>
              <a:defPPr/>
              <a:lvl1pPr algn="l" lvl="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1pPr>
              <a:lvl2pPr algn="l" indent="-285750" lvl="1" marL="7429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9pPr>
            </a:lstStyle>
            <a:p>
              <a:pPr algn="ctr">
                <a:lnSpc>
                  <a:spcPct val="100000"/>
                </a:lnSpc>
                <a:buNone/>
              </a:pPr>
              <a:r>
                <a:rPr sz="1200">
                  <a:solidFill>
                    <a:srgbClr val="FEFFFF"/>
                  </a:solidFill>
                  <a:latin typeface="Open Sans"/>
                  <a:ea typeface="Open Sans"/>
                  <a:cs typeface="Open Sans"/>
                </a:rPr>
                <a:t>S</a:t>
              </a:r>
              <a:endParaRPr sz="1200"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hidden="false" id="181" name="Shape 181"/>
          <p:cNvGrpSpPr/>
          <p:nvPr isPhoto="false"/>
        </p:nvGrpSpPr>
        <p:grpSpPr>
          <a:xfrm flipH="false" flipV="false" rot="0">
            <a:off x="5495545" y="4824437"/>
            <a:ext cx="437205" cy="432000"/>
            <a:chOff x="0" y="0"/>
            <a:chExt cx="437205" cy="432000"/>
          </a:xfrm>
        </p:grpSpPr>
        <p:sp>
          <p:nvSpPr>
            <p:cNvPr hidden="false" id="182" name="Shape 182"/>
            <p:cNvSpPr txBox="false"/>
            <p:nvPr isPhoto="false"/>
          </p:nvSpPr>
          <p:spPr>
            <a:xfrm flipH="false" flipV="false" rot="0">
              <a:off x="0" y="0"/>
              <a:ext cx="437205" cy="432000"/>
            </a:xfrm>
            <a:prstGeom prst="ellipse">
              <a:avLst/>
            </a:prstGeom>
            <a:solidFill>
              <a:srgbClr val="C89569"/>
            </a:solidFill>
            <a:ln>
              <a:noFill/>
            </a:ln>
          </p:spPr>
          <p:txBody>
            <a:bodyPr bIns="45720" lIns="91440" rIns="91440" tIns="45720"/>
            <a:lstStyle>
              <a:defPPr/>
              <a:lvl1pPr algn="l" lvl="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1pPr>
              <a:lvl2pPr algn="l" indent="-285750" lvl="1" marL="7429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endParaRPr sz="120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hidden="false" id="183" name="Shape 183"/>
            <p:cNvGrpSpPr/>
            <p:nvPr isPhoto="false"/>
          </p:nvGrpSpPr>
          <p:grpSpPr>
            <a:xfrm flipH="false" flipV="false" rot="0">
              <a:off x="153305" y="121187"/>
              <a:ext cx="132013" cy="195327"/>
              <a:chOff x="0" y="0"/>
              <a:chExt cx="132013" cy="195327"/>
            </a:xfrm>
          </p:grpSpPr>
          <p:sp>
            <p:nvSpPr>
              <p:cNvPr hidden="false" id="184" name="Shape 184"/>
              <p:cNvSpPr txBox="false"/>
              <p:nvPr isPhoto="false"/>
            </p:nvSpPr>
            <p:spPr>
              <a:xfrm flipH="false" flipV="false" rot="0">
                <a:off x="236" y="1124"/>
                <a:ext cx="132723" cy="192577"/>
              </a:xfrm>
              <a:custGeom>
                <a:avLst/>
                <a:gdLst>
                  <a:gd fmla="*/ 0 w 183" name="T0"/>
                  <a:gd fmla="*/ 2147483647 h 272" name="T1"/>
                  <a:gd fmla="*/ 2147483647 w 183" name="T2"/>
                  <a:gd fmla="*/ 0 h 272" name="T3"/>
                  <a:gd fmla="*/ 2147483647 w 183" name="T4"/>
                  <a:gd fmla="*/ 2147483647 h 272" name="T5"/>
                  <a:gd fmla="*/ 2147483647 w 183" name="T6"/>
                  <a:gd fmla="*/ 2147483647 h 272" name="T7"/>
                  <a:gd fmla="*/ 2147483647 w 183" name="T8"/>
                  <a:gd fmla="*/ 2147483647 h 272" name="T9"/>
                  <a:gd fmla="*/ 2147483647 w 183" name="T10"/>
                  <a:gd fmla="*/ 2147483647 h 272" name="T11"/>
                  <a:gd fmla="*/ 0 w 183" name="T12"/>
                  <a:gd fmla="*/ 2147483647 h 27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83" name="T21"/>
                  <a:gd fmla="*/ 0 h 272" name="T22"/>
                  <a:gd fmla="*/ 183 w 183" name="T23"/>
                  <a:gd fmla="*/ 272 h 272" name="T24"/>
                  <a:gd fmla="val T21" name="OXMLTextRectL"/>
                  <a:gd fmla="val T22" name="OXMLTextRectT"/>
                  <a:gd fmla="val T23" name="OXMLTextRectR"/>
                  <a:gd fmla="val T24" name="OXMLTextRectB"/>
                  <a:gd fmla="*/ OXMLTextRectL 1 w" name="COTextRectL"/>
                  <a:gd fmla="*/ OXMLTextRectT 1 h" name="COTextRectT"/>
                  <a:gd fmla="*/ OXMLTextRectR 1 w" name="COTextRectR"/>
                  <a:gd fmla="*/ OXMLTextRectB 1 h" name="COTextRectB"/>
                  <a:gd fmla="val 0" name="ODFLeft"/>
                  <a:gd fmla="val 0" name="ODFTop"/>
                  <a:gd fmla="val 183" name="ODFRight"/>
                  <a:gd fmla="val 272" name="ODFBottom"/>
                  <a:gd fmla="val 183" name="ODFWidth"/>
                  <a:gd fmla="val 272" name="ODFHeight"/>
                </a:gdLst>
                <a:rect b="OXMLTextRectB" l="OXMLTextRectL" r="OXMLTextRectR" t="OXMLTextRectT"/>
                <a:pathLst>
                  <a:path fill="norm" h="272" stroke="true" w="183">
                    <a:moveTo>
                      <a:pt x="0" y="174"/>
                    </a:moveTo>
                    <a:cubicBezTo>
                      <a:pt x="7" y="120"/>
                      <a:pt x="38" y="60"/>
                      <a:pt x="91" y="0"/>
                    </a:cubicBezTo>
                    <a:cubicBezTo>
                      <a:pt x="150" y="71"/>
                      <a:pt x="182" y="133"/>
                      <a:pt x="182" y="174"/>
                    </a:cubicBezTo>
                    <a:cubicBezTo>
                      <a:pt x="183" y="221"/>
                      <a:pt x="150" y="262"/>
                      <a:pt x="108" y="267"/>
                    </a:cubicBezTo>
                    <a:cubicBezTo>
                      <a:pt x="102" y="268"/>
                      <a:pt x="97" y="268"/>
                      <a:pt x="91" y="267"/>
                    </a:cubicBezTo>
                    <a:cubicBezTo>
                      <a:pt x="49" y="272"/>
                      <a:pt x="9" y="239"/>
                      <a:pt x="2" y="192"/>
                    </a:cubicBezTo>
                    <a:cubicBezTo>
                      <a:pt x="1" y="186"/>
                      <a:pt x="0" y="180"/>
                      <a:pt x="0" y="1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p>
                <a:pPr algn="l"/>
                <a:endParaRPr sz="12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185" name="Shape 185"/>
              <p:cNvSpPr txBox="false"/>
              <p:nvPr isPhoto="false"/>
            </p:nvSpPr>
            <p:spPr>
              <a:xfrm flipH="false" flipV="false" rot="0">
                <a:off x="236" y="66185"/>
                <a:ext cx="130120" cy="1301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bIns="45720" lIns="91440" rIns="91440" tIns="45720"/>
              <a:lstStyle>
                <a:defPPr/>
                <a:lvl1pPr algn="l" lvl="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1pPr>
                <a:lvl2pPr algn="l" indent="-285750" lvl="1" marL="74295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2pPr>
                <a:lvl3pPr algn="l" indent="-228600" lvl="2" marL="11430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3pPr>
                <a:lvl4pPr algn="l" indent="-228600" lvl="3" marL="16002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4pPr>
                <a:lvl5pPr algn="l" indent="-228600" lvl="4" marL="2057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5pPr>
                <a:lvl6pPr algn="l" indent="-228600" lvl="5" marL="2514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6pPr>
                <a:lvl7pPr algn="l" indent="-228600" lvl="6" marL="29718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7pPr>
                <a:lvl8pPr algn="l" indent="-228600" lvl="7" marL="34290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8pPr>
                <a:lvl9pPr algn="l" indent="-228600" lvl="8" marL="38862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lvl9pPr>
              </a:lstStyle>
              <a:p>
                <a:pPr>
                  <a:lnSpc>
                    <a:spcPct val="100000"/>
                  </a:lnSpc>
                  <a:buNone/>
                </a:pPr>
                <a:endParaRPr sz="1200">
                  <a:latin typeface="Open Sans"/>
                  <a:ea typeface="Open Sans"/>
                  <a:cs typeface="Open Sans"/>
                </a:endParaRPr>
              </a:p>
            </p:txBody>
          </p:sp>
        </p:grpSp>
      </p:grpSp>
      <p:grpSp>
        <p:nvGrpSpPr>
          <p:cNvPr hidden="false" id="186" name="Shape 186"/>
          <p:cNvGrpSpPr/>
          <p:nvPr isPhoto="false"/>
        </p:nvGrpSpPr>
        <p:grpSpPr>
          <a:xfrm flipH="false" flipV="false" rot="0">
            <a:off x="550525" y="5455930"/>
            <a:ext cx="439855" cy="432000"/>
            <a:chOff x="0" y="0"/>
            <a:chExt cx="439855" cy="432000"/>
          </a:xfrm>
        </p:grpSpPr>
        <p:sp>
          <p:nvSpPr>
            <p:cNvPr hidden="false" id="187" name="Shape 187"/>
            <p:cNvSpPr txBox="false"/>
            <p:nvPr isPhoto="false"/>
          </p:nvSpPr>
          <p:spPr>
            <a:xfrm flipH="false" flipV="false" rot="0">
              <a:off x="0" y="0"/>
              <a:ext cx="439855" cy="432000"/>
            </a:xfrm>
            <a:prstGeom prst="ellipse">
              <a:avLst/>
            </a:prstGeom>
            <a:solidFill>
              <a:srgbClr val="C89569"/>
            </a:solidFill>
            <a:ln>
              <a:noFill/>
            </a:ln>
          </p:spPr>
          <p:txBody>
            <a:bodyPr bIns="45720" lIns="91440" rIns="91440" tIns="45720"/>
            <a:lstStyle>
              <a:defPPr/>
              <a:lvl1pPr algn="l" lvl="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1pPr>
              <a:lvl2pPr algn="l" indent="-285750" lvl="1" marL="7429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endParaRPr sz="12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hidden="false" id="188" name="Shape 188"/>
            <p:cNvSpPr txBox="false"/>
            <p:nvPr isPhoto="false"/>
          </p:nvSpPr>
          <p:spPr>
            <a:xfrm flipH="false" flipV="false" rot="0">
              <a:off x="154472" y="57600"/>
              <a:ext cx="157091" cy="319419"/>
            </a:xfrm>
            <a:custGeom>
              <a:avLst/>
              <a:gdLst>
                <a:gd fmla="*/ 0 w 111" name="T0"/>
                <a:gd fmla="*/ 2147483647 h 223" name="T1"/>
                <a:gd fmla="*/ 2147483647 w 111" name="T2"/>
                <a:gd fmla="*/ 2147483647 h 223" name="T3"/>
                <a:gd fmla="*/ 2147483647 w 111" name="T4"/>
                <a:gd fmla="*/ 2147483647 h 223" name="T5"/>
                <a:gd fmla="*/ 2147483647 w 111" name="T6"/>
                <a:gd fmla="*/ 2147483647 h 223" name="T7"/>
                <a:gd fmla="*/ 2147483647 w 111" name="T8"/>
                <a:gd fmla="*/ 2147483647 h 223" name="T9"/>
                <a:gd fmla="*/ 2147483647 w 111" name="T10"/>
                <a:gd fmla="*/ 2147483647 h 223" name="T11"/>
                <a:gd fmla="*/ 2147483647 w 111" name="T12"/>
                <a:gd fmla="*/ 0 h 223" name="T13"/>
                <a:gd fmla="*/ 0 w 111" name="T14"/>
                <a:gd fmla="*/ 2147483647 h 223" name="T15"/>
                <a:gd fmla="*/ 2147483647 w 111" name="T16"/>
                <a:gd fmla="*/ 2147483647 h 223" name="T17"/>
                <a:gd fmla="*/ 2147483647 w 111" name="T18"/>
                <a:gd fmla="*/ 2147483647 h 223" name="T19"/>
                <a:gd fmla="*/ 2147483647 w 111" name="T20"/>
                <a:gd fmla="*/ 2147483647 h 223" name="T21"/>
                <a:gd fmla="*/ 0 w 111" name="T22"/>
                <a:gd fmla="*/ 2147483647 h 22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11" name="T36"/>
                <a:gd fmla="*/ 0 h 223" name="T37"/>
                <a:gd fmla="*/ 111 w 111" name="T38"/>
                <a:gd fmla="*/ 223 h 223" name="T39"/>
                <a:gd fmla="val T36" name="OXMLTextRectL"/>
                <a:gd fmla="val T37" name="OXMLTextRectT"/>
                <a:gd fmla="val T38" name="OXMLTextRectR"/>
                <a:gd fmla="val T39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11" name="ODFRight"/>
                <a:gd fmla="val 223" name="ODFBottom"/>
                <a:gd fmla="val 111" name="ODFWidth"/>
                <a:gd fmla="val 223" name="ODFHeight"/>
              </a:gdLst>
              <a:rect b="OXMLTextRectB" l="OXMLTextRectL" r="OXMLTextRectR" t="OXMLTextRectT"/>
              <a:pathLst>
                <a:path fill="norm" h="223" stroke="true" w="111">
                  <a:moveTo>
                    <a:pt x="0" y="223"/>
                  </a:moveTo>
                  <a:lnTo>
                    <a:pt x="52" y="179"/>
                  </a:lnTo>
                  <a:lnTo>
                    <a:pt x="35" y="178"/>
                  </a:lnTo>
                  <a:lnTo>
                    <a:pt x="95" y="102"/>
                  </a:lnTo>
                  <a:lnTo>
                    <a:pt x="43" y="103"/>
                  </a:lnTo>
                  <a:lnTo>
                    <a:pt x="111" y="19"/>
                  </a:lnTo>
                  <a:lnTo>
                    <a:pt x="41" y="0"/>
                  </a:lnTo>
                  <a:lnTo>
                    <a:pt x="0" y="125"/>
                  </a:lnTo>
                  <a:lnTo>
                    <a:pt x="53" y="120"/>
                  </a:lnTo>
                  <a:lnTo>
                    <a:pt x="24" y="171"/>
                  </a:lnTo>
                  <a:lnTo>
                    <a:pt x="14" y="154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89" name="Shape 189"/>
          <p:cNvSpPr txBox="false"/>
          <p:nvPr isPhoto="false"/>
        </p:nvSpPr>
        <p:spPr>
          <a:xfrm flipH="false" flipV="false" rot="0">
            <a:off x="0" y="6086672"/>
            <a:ext cx="9906000" cy="774700"/>
          </a:xfrm>
          <a:prstGeom prst="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0" name="Shape 190"/>
          <p:cNvSpPr txBox="true"/>
          <p:nvPr isPhoto="false"/>
        </p:nvSpPr>
        <p:spPr>
          <a:xfrm flipH="false" flipV="false" rot="0">
            <a:off x="2826591" y="6362180"/>
            <a:ext cx="4232345" cy="307777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-285750" lvl="1" marL="7429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b="true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Характеристики индустриального парка</a:t>
            </a:r>
          </a:p>
        </p:txBody>
      </p:sp>
      <p:sp>
        <p:nvSpPr>
          <p:cNvPr hidden="false" id="191" name="Shape 191"/>
          <p:cNvSpPr txBox="false"/>
          <p:nvPr isPhoto="false"/>
        </p:nvSpPr>
        <p:spPr>
          <a:xfrm flipH="false" flipV="false" rot="0">
            <a:off x="690028" y="2545070"/>
            <a:ext cx="178880" cy="178879"/>
          </a:xfrm>
          <a:prstGeom prst="chevron">
            <a:avLst/>
          </a:prstGeom>
          <a:solidFill>
            <a:srgbClr val="ED5338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2" name="Shape 192"/>
          <p:cNvSpPr txBox="false"/>
          <p:nvPr isPhoto="false"/>
        </p:nvSpPr>
        <p:spPr>
          <a:xfrm flipH="false" flipV="false" rot="0">
            <a:off x="701104" y="3037026"/>
            <a:ext cx="178879" cy="178879"/>
          </a:xfrm>
          <a:prstGeom prst="chevron">
            <a:avLst/>
          </a:prstGeom>
          <a:solidFill>
            <a:srgbClr val="ED5338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3" name="Shape 193"/>
          <p:cNvSpPr txBox="false"/>
          <p:nvPr isPhoto="false"/>
        </p:nvSpPr>
        <p:spPr>
          <a:xfrm flipH="false" flipV="false" rot="0">
            <a:off x="701104" y="3524917"/>
            <a:ext cx="178879" cy="178880"/>
          </a:xfrm>
          <a:prstGeom prst="chevron">
            <a:avLst/>
          </a:prstGeom>
          <a:solidFill>
            <a:srgbClr val="ED5338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94" name="Shape 194"/>
          <p:cNvGrpSpPr/>
          <p:nvPr isPhoto="false"/>
        </p:nvGrpSpPr>
        <p:grpSpPr>
          <a:xfrm flipH="false" flipV="false" rot="0">
            <a:off x="0" y="-2809"/>
            <a:ext cx="9906000" cy="785162"/>
            <a:chOff x="0" y="0"/>
            <a:chExt cx="9906000" cy="785162"/>
          </a:xfrm>
        </p:grpSpPr>
        <p:sp>
          <p:nvSpPr>
            <p:cNvPr hidden="false" id="195" name="Shape 195"/>
            <p:cNvSpPr txBox="false"/>
            <p:nvPr isPhoto="false"/>
          </p:nvSpPr>
          <p:spPr>
            <a:xfrm flipH="false" flipV="false" rot="0">
              <a:off x="0" y="0"/>
              <a:ext cx="9906000" cy="774700"/>
            </a:xfrm>
            <a:prstGeom prst="rect">
              <a:avLst/>
            </a:prstGeom>
            <a:solidFill>
              <a:schemeClr val="bg1">
                <a:alpha val="52157"/>
              </a:schemeClr>
            </a:solidFill>
            <a:ln>
              <a:noFill/>
            </a:ln>
          </p:spPr>
          <p:txBody>
            <a:bodyPr anchor="ctr" bIns="45720" lIns="91440" rIns="91440" tIns="45720"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6" name="Shape 196"/>
            <p:cNvSpPr txBox="false"/>
            <p:nvPr isPhoto="false"/>
          </p:nvSpPr>
          <p:spPr>
            <a:xfrm flipH="false" flipV="false" rot="0">
              <a:off x="0" y="785162"/>
              <a:ext cx="9906000" cy="0"/>
            </a:xfrm>
            <a:prstGeom prst="line">
              <a:avLst/>
            </a:prstGeom>
            <a:ln w="38100">
              <a:solidFill>
                <a:srgbClr val="C89569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</p:grpSp>
      <p:sp>
        <p:nvSpPr>
          <p:cNvPr hidden="false" id="197" name="Shape 197"/>
          <p:cNvSpPr txBox="true"/>
          <p:nvPr isPhoto="false"/>
        </p:nvSpPr>
        <p:spPr>
          <a:xfrm flipH="false" flipV="false" rot="0">
            <a:off x="7192108" y="6344250"/>
            <a:ext cx="2580720" cy="30777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r"/>
            <a:r>
              <a:rPr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www.safonovo.smolinvest.ru</a:t>
            </a:r>
            <a:endParaRPr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hidden="false" id="199" name="Picture 1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5357" y="1123001"/>
            <a:ext cx="350190" cy="415774"/>
          </a:xfrm>
          <a:prstGeom prst="rect">
            <a:avLst/>
          </a:prstGeom>
        </p:spPr>
      </p:pic>
      <p:pic>
        <p:nvPicPr>
          <p:cNvPr hidden="false" id="201" name="Picture 20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81050" y="119083"/>
            <a:ext cx="1579210" cy="492088"/>
          </a:xfrm>
          <a:prstGeom prst="rect">
            <a:avLst/>
          </a:prstGeom>
        </p:spPr>
      </p:pic>
      <p:pic>
        <p:nvPicPr>
          <p:cNvPr hidden="false" id="203" name="Picture 20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803474" y="115157"/>
            <a:ext cx="1866007" cy="532524"/>
          </a:xfrm>
          <a:prstGeom prst="rect">
            <a:avLst/>
          </a:prstGeom>
        </p:spPr>
      </p:pic>
      <p:sp>
        <p:nvSpPr>
          <p:cNvPr hidden="false" id="204" name="Shape 204"/>
          <p:cNvSpPr txBox="false"/>
          <p:nvPr isPhoto="false"/>
        </p:nvSpPr>
        <p:spPr>
          <a:xfrm flipH="false" flipV="false" rot="0">
            <a:off x="701104" y="2033490"/>
            <a:ext cx="178879" cy="178879"/>
          </a:xfrm>
          <a:prstGeom prst="chevron">
            <a:avLst/>
          </a:prstGeom>
          <a:solidFill>
            <a:srgbClr val="ED5338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5" name="Shape 205"/>
          <p:cNvSpPr txBox="false"/>
          <p:nvPr isPhoto="false"/>
        </p:nvSpPr>
        <p:spPr>
          <a:xfrm flipH="false" flipV="false" rot="0">
            <a:off x="1134956" y="1963329"/>
            <a:ext cx="1538297" cy="30777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>
              <a:spcAft>
                <a:spcPts val="0"/>
              </a:spcAft>
            </a:pPr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Тип: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Greenfield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206" name="Shape 206"/>
          <p:cNvSpPr txBox="false"/>
          <p:nvPr isPhoto="false"/>
        </p:nvSpPr>
        <p:spPr>
          <a:xfrm flipH="false" flipV="false" rot="0">
            <a:off x="1134956" y="2478842"/>
            <a:ext cx="3096208" cy="30777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>
              <a:spcAft>
                <a:spcPts val="0"/>
              </a:spcAft>
            </a:pPr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Ввод в эксплуатацию: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2021 г.            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07" name="Shape 207"/>
          <p:cNvSpPr txBox="false"/>
          <p:nvPr isPhoto="false"/>
        </p:nvSpPr>
        <p:spPr>
          <a:xfrm flipH="false" flipV="false" rot="0">
            <a:off x="1134956" y="2973168"/>
            <a:ext cx="3852602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>
              <a:spcAft>
                <a:spcPts val="0"/>
              </a:spcAft>
            </a:pPr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Форма </a:t>
            </a:r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собственности: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государственная</a:t>
            </a:r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  </a:t>
            </a:r>
            <a:endParaRPr b="true" sz="140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08" name="Shape 208"/>
          <p:cNvSpPr txBox="false"/>
          <p:nvPr isPhoto="false"/>
        </p:nvSpPr>
        <p:spPr>
          <a:xfrm flipH="true" flipV="false" rot="0">
            <a:off x="1134956" y="3461650"/>
            <a:ext cx="2835804" cy="30777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>
              <a:spcAft>
                <a:spcPts val="0"/>
              </a:spcAft>
            </a:pPr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Класс опасности: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II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–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V </a:t>
            </a: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класс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209" name="Shape 209"/>
          <p:cNvGrpSpPr/>
          <p:nvPr isPhoto="false"/>
        </p:nvGrpSpPr>
        <p:grpSpPr>
          <a:xfrm flipH="false" flipV="false" rot="0">
            <a:off x="5703289" y="3032746"/>
            <a:ext cx="300932" cy="134021"/>
            <a:chOff x="0" y="0"/>
            <a:chExt cx="300932" cy="134021"/>
          </a:xfrm>
        </p:grpSpPr>
        <p:sp>
          <p:nvSpPr>
            <p:cNvPr hidden="false" id="210" name="Shape 210"/>
            <p:cNvSpPr txBox="false"/>
            <p:nvPr isPhoto="false"/>
          </p:nvSpPr>
          <p:spPr>
            <a:xfrm flipH="false" flipV="false" rot="0">
              <a:off x="-473" y="738"/>
              <a:ext cx="36433" cy="70265"/>
            </a:xfrm>
            <a:custGeom>
              <a:avLst/>
              <a:gdLst>
                <a:gd fmla="*/ 0 w 48" name="T0"/>
                <a:gd fmla="*/ 2147483647 h 98" name="T1"/>
                <a:gd fmla="*/ 2147483647 w 48" name="T2"/>
                <a:gd fmla="*/ 0 h 98" name="T3"/>
                <a:gd fmla="*/ 2147483647 w 48" name="T4"/>
                <a:gd fmla="*/ 2147483647 h 98" name="T5"/>
                <a:gd fmla="*/ 2147483647 w 48" name="T6"/>
                <a:gd fmla="*/ 2147483647 h 98" name="T7"/>
                <a:gd fmla="*/ 0 w 48" name="T8"/>
                <a:gd fmla="*/ 2147483647 h 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8" name="T15"/>
                <a:gd fmla="*/ 0 h 98" name="T16"/>
                <a:gd fmla="*/ 48 w 48" name="T17"/>
                <a:gd fmla="*/ 98 h 98" name="T18"/>
                <a:gd fmla="val T15" name="OXMLTextRectL"/>
                <a:gd fmla="val T16" name="OXMLTextRectT"/>
                <a:gd fmla="val T17" name="OXMLTextRectR"/>
                <a:gd fmla="val T1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" name="ODFRight"/>
                <a:gd fmla="val 98" name="ODFBottom"/>
                <a:gd fmla="val 48" name="ODFWidth"/>
                <a:gd fmla="val 98" name="ODFHeight"/>
              </a:gdLst>
              <a:rect b="OXMLTextRectB" l="OXMLTextRectL" r="OXMLTextRectR" t="OXMLTextRectT"/>
              <a:pathLst>
                <a:path fill="norm" h="98" stroke="true" w="48">
                  <a:moveTo>
                    <a:pt x="0" y="75"/>
                  </a:moveTo>
                  <a:cubicBezTo>
                    <a:pt x="3" y="52"/>
                    <a:pt x="12" y="25"/>
                    <a:pt x="24" y="0"/>
                  </a:cubicBezTo>
                  <a:cubicBezTo>
                    <a:pt x="35" y="22"/>
                    <a:pt x="44" y="49"/>
                    <a:pt x="48" y="75"/>
                  </a:cubicBezTo>
                  <a:cubicBezTo>
                    <a:pt x="45" y="88"/>
                    <a:pt x="34" y="98"/>
                    <a:pt x="24" y="96"/>
                  </a:cubicBezTo>
                  <a:cubicBezTo>
                    <a:pt x="14" y="98"/>
                    <a:pt x="3" y="88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1" name="Shape 211"/>
            <p:cNvSpPr txBox="false"/>
            <p:nvPr isPhoto="false"/>
          </p:nvSpPr>
          <p:spPr>
            <a:xfrm flipH="false" flipV="false" rot="0">
              <a:off x="17742" y="94426"/>
              <a:ext cx="265445" cy="39037"/>
            </a:xfrm>
            <a:custGeom>
              <a:avLst/>
              <a:gdLst>
                <a:gd fmla="*/ 2147483647 w 186" name="T0"/>
                <a:gd fmla="*/ 2147483647 h 27" name="T1"/>
                <a:gd fmla="*/ 0 w 186" name="T2"/>
                <a:gd fmla="*/ 2147483647 h 27" name="T3"/>
                <a:gd fmla="*/ 0 w 186" name="T4"/>
                <a:gd fmla="*/ 2147483647 h 27" name="T5"/>
                <a:gd fmla="*/ 2147483647 w 186" name="T6"/>
                <a:gd fmla="*/ 2147483647 h 27" name="T7"/>
                <a:gd fmla="*/ 2147483647 w 186" name="T8"/>
                <a:gd fmla="*/ 0 h 27" name="T9"/>
                <a:gd fmla="*/ 2147483647 w 186" name="T10"/>
                <a:gd fmla="*/ 0 h 27" name="T11"/>
                <a:gd fmla="*/ 2147483647 w 186" name="T12"/>
                <a:gd fmla="*/ 2147483647 h 27" name="T13"/>
                <a:gd fmla="*/ 2147483647 w 186" name="T14"/>
                <a:gd fmla="*/ 2147483647 h 27" name="T15"/>
                <a:gd fmla="*/ 2147483647 w 186" name="T16"/>
                <a:gd fmla="*/ 0 h 27" name="T17"/>
                <a:gd fmla="*/ 2147483647 w 186" name="T18"/>
                <a:gd fmla="*/ 0 h 27" name="T19"/>
                <a:gd fmla="*/ 2147483647 w 186" name="T20"/>
                <a:gd fmla="*/ 2147483647 h 27" name="T21"/>
                <a:gd fmla="*/ 2147483647 w 186" name="T22"/>
                <a:gd fmla="*/ 2147483647 h 27" name="T23"/>
                <a:gd fmla="*/ 2147483647 w 186" name="T24"/>
                <a:gd fmla="*/ 0 h 27" name="T25"/>
                <a:gd fmla="*/ 2147483647 w 186" name="T26"/>
                <a:gd fmla="*/ 0 h 27" name="T27"/>
                <a:gd fmla="*/ 2147483647 w 186" name="T28"/>
                <a:gd fmla="*/ 2147483647 h 27" name="T29"/>
                <a:gd fmla="*/ 2147483647 w 186" name="T30"/>
                <a:gd fmla="*/ 2147483647 h 27" name="T31"/>
                <a:gd fmla="*/ 2147483647 w 186" name="T32"/>
                <a:gd fmla="*/ 0 h 27" name="T33"/>
                <a:gd fmla="*/ 2147483647 w 186" name="T34"/>
                <a:gd fmla="*/ 0 h 27" name="T35"/>
                <a:gd fmla="*/ 2147483647 w 186" name="T36"/>
                <a:gd fmla="*/ 2147483647 h 27" name="T37"/>
                <a:gd fmla="*/ 2147483647 w 186" name="T38"/>
                <a:gd fmla="*/ 2147483647 h 27" name="T39"/>
                <a:gd fmla="*/ 2147483647 w 186" name="T40"/>
                <a:gd fmla="*/ 0 h 27" name="T41"/>
                <a:gd fmla="*/ 2147483647 w 186" name="T42"/>
                <a:gd fmla="*/ 0 h 27" name="T43"/>
                <a:gd fmla="*/ 2147483647 w 186" name="T44"/>
                <a:gd fmla="*/ 2147483647 h 27" name="T45"/>
                <a:gd fmla="*/ 2147483647 w 186" name="T46"/>
                <a:gd fmla="*/ 2147483647 h 27" name="T47"/>
                <a:gd fmla="*/ 2147483647 w 186" name="T48"/>
                <a:gd fmla="*/ 2147483647 h 27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86" name="T75"/>
                <a:gd fmla="*/ 0 h 27" name="T76"/>
                <a:gd fmla="*/ 186 w 186" name="T77"/>
                <a:gd fmla="*/ 27 h 27" name="T78"/>
                <a:gd fmla="val T75" name="OXMLTextRectL"/>
                <a:gd fmla="val T76" name="OXMLTextRectT"/>
                <a:gd fmla="val T77" name="OXMLTextRectR"/>
                <a:gd fmla="val T7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6" name="ODFRight"/>
                <a:gd fmla="val 27" name="ODFBottom"/>
                <a:gd fmla="val 186" name="ODFWidth"/>
                <a:gd fmla="val 27" name="ODFHeight"/>
              </a:gdLst>
              <a:rect b="OXMLTextRectB" l="OXMLTextRectL" r="OXMLTextRectR" t="OXMLTextRectT"/>
              <a:pathLst>
                <a:path fill="norm" h="27" stroke="true" w="186">
                  <a:moveTo>
                    <a:pt x="186" y="27"/>
                  </a:moveTo>
                  <a:lnTo>
                    <a:pt x="0" y="27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46" y="9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65" y="9"/>
                  </a:lnTo>
                  <a:lnTo>
                    <a:pt x="84" y="9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02" y="9"/>
                  </a:lnTo>
                  <a:lnTo>
                    <a:pt x="121" y="9"/>
                  </a:lnTo>
                  <a:lnTo>
                    <a:pt x="121" y="0"/>
                  </a:lnTo>
                  <a:lnTo>
                    <a:pt x="140" y="0"/>
                  </a:lnTo>
                  <a:lnTo>
                    <a:pt x="140" y="9"/>
                  </a:lnTo>
                  <a:lnTo>
                    <a:pt x="158" y="9"/>
                  </a:lnTo>
                  <a:lnTo>
                    <a:pt x="158" y="0"/>
                  </a:lnTo>
                  <a:lnTo>
                    <a:pt x="177" y="0"/>
                  </a:lnTo>
                  <a:lnTo>
                    <a:pt x="177" y="9"/>
                  </a:lnTo>
                  <a:lnTo>
                    <a:pt x="186" y="9"/>
                  </a:lnTo>
                  <a:lnTo>
                    <a:pt x="18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2" name="Shape 212"/>
            <p:cNvSpPr txBox="false"/>
            <p:nvPr isPhoto="false"/>
          </p:nvSpPr>
          <p:spPr>
            <a:xfrm flipH="false" flipV="false" rot="0">
              <a:off x="54176" y="738"/>
              <a:ext cx="33831" cy="70265"/>
            </a:xfrm>
            <a:custGeom>
              <a:avLst/>
              <a:gdLst>
                <a:gd fmla="*/ 0 w 48" name="T0"/>
                <a:gd fmla="*/ 2147483647 h 98" name="T1"/>
                <a:gd fmla="*/ 2147483647 w 48" name="T2"/>
                <a:gd fmla="*/ 0 h 98" name="T3"/>
                <a:gd fmla="*/ 2147483647 w 48" name="T4"/>
                <a:gd fmla="*/ 2147483647 h 98" name="T5"/>
                <a:gd fmla="*/ 2147483647 w 48" name="T6"/>
                <a:gd fmla="*/ 2147483647 h 98" name="T7"/>
                <a:gd fmla="*/ 0 w 48" name="T8"/>
                <a:gd fmla="*/ 2147483647 h 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8" name="T15"/>
                <a:gd fmla="*/ 0 h 98" name="T16"/>
                <a:gd fmla="*/ 48 w 48" name="T17"/>
                <a:gd fmla="*/ 98 h 98" name="T18"/>
                <a:gd fmla="val T15" name="OXMLTextRectL"/>
                <a:gd fmla="val T16" name="OXMLTextRectT"/>
                <a:gd fmla="val T17" name="OXMLTextRectR"/>
                <a:gd fmla="val T1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" name="ODFRight"/>
                <a:gd fmla="val 98" name="ODFBottom"/>
                <a:gd fmla="val 48" name="ODFWidth"/>
                <a:gd fmla="val 98" name="ODFHeight"/>
              </a:gdLst>
              <a:rect b="OXMLTextRectB" l="OXMLTextRectL" r="OXMLTextRectR" t="OXMLTextRectT"/>
              <a:pathLst>
                <a:path fill="norm" h="98" stroke="true" w="48">
                  <a:moveTo>
                    <a:pt x="0" y="75"/>
                  </a:moveTo>
                  <a:cubicBezTo>
                    <a:pt x="4" y="52"/>
                    <a:pt x="12" y="25"/>
                    <a:pt x="24" y="0"/>
                  </a:cubicBezTo>
                  <a:cubicBezTo>
                    <a:pt x="35" y="22"/>
                    <a:pt x="44" y="49"/>
                    <a:pt x="48" y="75"/>
                  </a:cubicBezTo>
                  <a:cubicBezTo>
                    <a:pt x="45" y="88"/>
                    <a:pt x="34" y="98"/>
                    <a:pt x="24" y="96"/>
                  </a:cubicBezTo>
                  <a:cubicBezTo>
                    <a:pt x="14" y="98"/>
                    <a:pt x="3" y="88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3" name="Shape 213"/>
            <p:cNvSpPr txBox="false"/>
            <p:nvPr isPhoto="false"/>
          </p:nvSpPr>
          <p:spPr>
            <a:xfrm flipH="false" flipV="false" rot="0">
              <a:off x="106223" y="738"/>
              <a:ext cx="36433" cy="70265"/>
            </a:xfrm>
            <a:custGeom>
              <a:avLst/>
              <a:gdLst>
                <a:gd fmla="*/ 0 w 49" name="T0"/>
                <a:gd fmla="*/ 2147483647 h 98" name="T1"/>
                <a:gd fmla="*/ 2147483647 w 49" name="T2"/>
                <a:gd fmla="*/ 0 h 98" name="T3"/>
                <a:gd fmla="*/ 2147483647 w 49" name="T4"/>
                <a:gd fmla="*/ 2147483647 h 98" name="T5"/>
                <a:gd fmla="*/ 2147483647 w 49" name="T6"/>
                <a:gd fmla="*/ 2147483647 h 98" name="T7"/>
                <a:gd fmla="*/ 0 w 49" name="T8"/>
                <a:gd fmla="*/ 2147483647 h 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9" name="T15"/>
                <a:gd fmla="*/ 0 h 98" name="T16"/>
                <a:gd fmla="*/ 49 w 49" name="T17"/>
                <a:gd fmla="*/ 98 h 98" name="T18"/>
                <a:gd fmla="val T15" name="OXMLTextRectL"/>
                <a:gd fmla="val T16" name="OXMLTextRectT"/>
                <a:gd fmla="val T17" name="OXMLTextRectR"/>
                <a:gd fmla="val T1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9" name="ODFRight"/>
                <a:gd fmla="val 98" name="ODFBottom"/>
                <a:gd fmla="val 49" name="ODFWidth"/>
                <a:gd fmla="val 98" name="ODFHeight"/>
              </a:gdLst>
              <a:rect b="OXMLTextRectB" l="OXMLTextRectL" r="OXMLTextRectR" t="OXMLTextRectT"/>
              <a:pathLst>
                <a:path fill="norm" h="98" stroke="true" w="49">
                  <a:moveTo>
                    <a:pt x="0" y="75"/>
                  </a:moveTo>
                  <a:cubicBezTo>
                    <a:pt x="4" y="52"/>
                    <a:pt x="12" y="25"/>
                    <a:pt x="24" y="0"/>
                  </a:cubicBezTo>
                  <a:cubicBezTo>
                    <a:pt x="35" y="22"/>
                    <a:pt x="44" y="49"/>
                    <a:pt x="49" y="75"/>
                  </a:cubicBezTo>
                  <a:cubicBezTo>
                    <a:pt x="46" y="88"/>
                    <a:pt x="35" y="98"/>
                    <a:pt x="24" y="96"/>
                  </a:cubicBezTo>
                  <a:cubicBezTo>
                    <a:pt x="14" y="98"/>
                    <a:pt x="3" y="88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4" name="Shape 214"/>
            <p:cNvSpPr txBox="false"/>
            <p:nvPr isPhoto="false"/>
          </p:nvSpPr>
          <p:spPr>
            <a:xfrm flipH="false" flipV="false" rot="0">
              <a:off x="160875" y="738"/>
              <a:ext cx="33830" cy="70265"/>
            </a:xfrm>
            <a:custGeom>
              <a:avLst/>
              <a:gdLst>
                <a:gd fmla="*/ 0 w 48" name="T0"/>
                <a:gd fmla="*/ 2147483647 h 98" name="T1"/>
                <a:gd fmla="*/ 2147483647 w 48" name="T2"/>
                <a:gd fmla="*/ 0 h 98" name="T3"/>
                <a:gd fmla="*/ 2147483647 w 48" name="T4"/>
                <a:gd fmla="*/ 2147483647 h 98" name="T5"/>
                <a:gd fmla="*/ 2147483647 w 48" name="T6"/>
                <a:gd fmla="*/ 2147483647 h 98" name="T7"/>
                <a:gd fmla="*/ 0 w 48" name="T8"/>
                <a:gd fmla="*/ 2147483647 h 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8" name="T15"/>
                <a:gd fmla="*/ 0 h 98" name="T16"/>
                <a:gd fmla="*/ 48 w 48" name="T17"/>
                <a:gd fmla="*/ 98 h 98" name="T18"/>
                <a:gd fmla="val T15" name="OXMLTextRectL"/>
                <a:gd fmla="val T16" name="OXMLTextRectT"/>
                <a:gd fmla="val T17" name="OXMLTextRectR"/>
                <a:gd fmla="val T1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" name="ODFRight"/>
                <a:gd fmla="val 98" name="ODFBottom"/>
                <a:gd fmla="val 48" name="ODFWidth"/>
                <a:gd fmla="val 98" name="ODFHeight"/>
              </a:gdLst>
              <a:rect b="OXMLTextRectB" l="OXMLTextRectL" r="OXMLTextRectR" t="OXMLTextRectT"/>
              <a:pathLst>
                <a:path fill="norm" h="98" stroke="true" w="48">
                  <a:moveTo>
                    <a:pt x="0" y="75"/>
                  </a:moveTo>
                  <a:cubicBezTo>
                    <a:pt x="3" y="52"/>
                    <a:pt x="12" y="25"/>
                    <a:pt x="24" y="0"/>
                  </a:cubicBezTo>
                  <a:cubicBezTo>
                    <a:pt x="35" y="22"/>
                    <a:pt x="44" y="49"/>
                    <a:pt x="48" y="75"/>
                  </a:cubicBezTo>
                  <a:cubicBezTo>
                    <a:pt x="45" y="88"/>
                    <a:pt x="34" y="98"/>
                    <a:pt x="24" y="96"/>
                  </a:cubicBezTo>
                  <a:cubicBezTo>
                    <a:pt x="13" y="98"/>
                    <a:pt x="3" y="88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5" name="Shape 215"/>
            <p:cNvSpPr txBox="false"/>
            <p:nvPr isPhoto="false"/>
          </p:nvSpPr>
          <p:spPr>
            <a:xfrm flipH="false" flipV="false" rot="0">
              <a:off x="212923" y="738"/>
              <a:ext cx="33830" cy="70265"/>
            </a:xfrm>
            <a:custGeom>
              <a:avLst/>
              <a:gdLst>
                <a:gd fmla="*/ 0 w 48" name="T0"/>
                <a:gd fmla="*/ 2147483647 h 98" name="T1"/>
                <a:gd fmla="*/ 2147483647 w 48" name="T2"/>
                <a:gd fmla="*/ 0 h 98" name="T3"/>
                <a:gd fmla="*/ 2147483647 w 48" name="T4"/>
                <a:gd fmla="*/ 2147483647 h 98" name="T5"/>
                <a:gd fmla="*/ 2147483647 w 48" name="T6"/>
                <a:gd fmla="*/ 2147483647 h 98" name="T7"/>
                <a:gd fmla="*/ 0 w 48" name="T8"/>
                <a:gd fmla="*/ 2147483647 h 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8" name="T15"/>
                <a:gd fmla="*/ 0 h 98" name="T16"/>
                <a:gd fmla="*/ 48 w 48" name="T17"/>
                <a:gd fmla="*/ 98 h 98" name="T18"/>
                <a:gd fmla="val T15" name="OXMLTextRectL"/>
                <a:gd fmla="val T16" name="OXMLTextRectT"/>
                <a:gd fmla="val T17" name="OXMLTextRectR"/>
                <a:gd fmla="val T1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" name="ODFRight"/>
                <a:gd fmla="val 98" name="ODFBottom"/>
                <a:gd fmla="val 48" name="ODFWidth"/>
                <a:gd fmla="val 98" name="ODFHeight"/>
              </a:gdLst>
              <a:rect b="OXMLTextRectB" l="OXMLTextRectL" r="OXMLTextRectR" t="OXMLTextRectT"/>
              <a:pathLst>
                <a:path fill="norm" h="98" stroke="true" w="48">
                  <a:moveTo>
                    <a:pt x="0" y="75"/>
                  </a:moveTo>
                  <a:cubicBezTo>
                    <a:pt x="3" y="52"/>
                    <a:pt x="12" y="25"/>
                    <a:pt x="24" y="0"/>
                  </a:cubicBezTo>
                  <a:cubicBezTo>
                    <a:pt x="35" y="22"/>
                    <a:pt x="44" y="49"/>
                    <a:pt x="48" y="75"/>
                  </a:cubicBezTo>
                  <a:cubicBezTo>
                    <a:pt x="45" y="88"/>
                    <a:pt x="34" y="98"/>
                    <a:pt x="24" y="96"/>
                  </a:cubicBezTo>
                  <a:cubicBezTo>
                    <a:pt x="14" y="98"/>
                    <a:pt x="3" y="88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6" name="Shape 216"/>
            <p:cNvSpPr txBox="false"/>
            <p:nvPr isPhoto="false"/>
          </p:nvSpPr>
          <p:spPr>
            <a:xfrm flipH="false" flipV="false" rot="0">
              <a:off x="264971" y="738"/>
              <a:ext cx="36433" cy="70265"/>
            </a:xfrm>
            <a:custGeom>
              <a:avLst/>
              <a:gdLst>
                <a:gd fmla="*/ 0 w 49" name="T0"/>
                <a:gd fmla="*/ 2147483647 h 98" name="T1"/>
                <a:gd fmla="*/ 2147483647 w 49" name="T2"/>
                <a:gd fmla="*/ 0 h 98" name="T3"/>
                <a:gd fmla="*/ 2147483647 w 49" name="T4"/>
                <a:gd fmla="*/ 2147483647 h 98" name="T5"/>
                <a:gd fmla="*/ 2147483647 w 49" name="T6"/>
                <a:gd fmla="*/ 2147483647 h 98" name="T7"/>
                <a:gd fmla="*/ 0 w 49" name="T8"/>
                <a:gd fmla="*/ 2147483647 h 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9" name="T15"/>
                <a:gd fmla="*/ 0 h 98" name="T16"/>
                <a:gd fmla="*/ 49 w 49" name="T17"/>
                <a:gd fmla="*/ 98 h 98" name="T18"/>
                <a:gd fmla="val T15" name="OXMLTextRectL"/>
                <a:gd fmla="val T16" name="OXMLTextRectT"/>
                <a:gd fmla="val T17" name="OXMLTextRectR"/>
                <a:gd fmla="val T1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9" name="ODFRight"/>
                <a:gd fmla="val 98" name="ODFBottom"/>
                <a:gd fmla="val 49" name="ODFWidth"/>
                <a:gd fmla="val 98" name="ODFHeight"/>
              </a:gdLst>
              <a:rect b="OXMLTextRectB" l="OXMLTextRectL" r="OXMLTextRectR" t="OXMLTextRectT"/>
              <a:pathLst>
                <a:path fill="norm" h="98" stroke="true" w="49">
                  <a:moveTo>
                    <a:pt x="0" y="75"/>
                  </a:moveTo>
                  <a:cubicBezTo>
                    <a:pt x="4" y="52"/>
                    <a:pt x="12" y="25"/>
                    <a:pt x="24" y="0"/>
                  </a:cubicBezTo>
                  <a:cubicBezTo>
                    <a:pt x="35" y="22"/>
                    <a:pt x="44" y="49"/>
                    <a:pt x="49" y="75"/>
                  </a:cubicBezTo>
                  <a:cubicBezTo>
                    <a:pt x="45" y="88"/>
                    <a:pt x="35" y="98"/>
                    <a:pt x="24" y="96"/>
                  </a:cubicBezTo>
                  <a:cubicBezTo>
                    <a:pt x="14" y="98"/>
                    <a:pt x="3" y="88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7" name="Shape 217"/>
            <p:cNvSpPr txBox="false"/>
            <p:nvPr isPhoto="false"/>
          </p:nvSpPr>
          <p:spPr>
            <a:xfrm flipH="false" flipV="false" rot="0">
              <a:off x="35960" y="738"/>
              <a:ext cx="18216" cy="59856"/>
            </a:xfrm>
            <a:custGeom>
              <a:avLst/>
              <a:gdLst>
                <a:gd fmla="*/ 0 w 25" name="T0"/>
                <a:gd fmla="*/ 2147483647 h 85" name="T1"/>
                <a:gd fmla="*/ 2147483647 w 25" name="T2"/>
                <a:gd fmla="*/ 0 h 85" name="T3"/>
                <a:gd fmla="*/ 2147483647 w 25" name="T4"/>
                <a:gd fmla="*/ 2147483647 h 85" name="T5"/>
                <a:gd fmla="*/ 2147483647 w 25" name="T6"/>
                <a:gd fmla="*/ 2147483647 h 85" name="T7"/>
                <a:gd fmla="*/ 0 w 25" name="T8"/>
                <a:gd fmla="*/ 2147483647 h 8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5" name="T15"/>
                <a:gd fmla="*/ 0 h 85" name="T16"/>
                <a:gd fmla="*/ 25 w 25" name="T17"/>
                <a:gd fmla="*/ 85 h 85" name="T18"/>
                <a:gd fmla="val T15" name="OXMLTextRectL"/>
                <a:gd fmla="val T16" name="OXMLTextRectT"/>
                <a:gd fmla="val T17" name="OXMLTextRectR"/>
                <a:gd fmla="val T1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5" name="ODFRight"/>
                <a:gd fmla="val 85" name="ODFBottom"/>
                <a:gd fmla="val 25" name="ODFWidth"/>
                <a:gd fmla="val 85" name="ODFHeight"/>
              </a:gdLst>
              <a:rect b="OXMLTextRectB" l="OXMLTextRectL" r="OXMLTextRectR" t="OXMLTextRectT"/>
              <a:pathLst>
                <a:path fill="norm" h="85" stroke="true" w="25">
                  <a:moveTo>
                    <a:pt x="0" y="42"/>
                  </a:moveTo>
                  <a:cubicBezTo>
                    <a:pt x="2" y="29"/>
                    <a:pt x="6" y="14"/>
                    <a:pt x="12" y="0"/>
                  </a:cubicBezTo>
                  <a:cubicBezTo>
                    <a:pt x="18" y="12"/>
                    <a:pt x="23" y="28"/>
                    <a:pt x="25" y="42"/>
                  </a:cubicBezTo>
                  <a:cubicBezTo>
                    <a:pt x="20" y="56"/>
                    <a:pt x="15" y="70"/>
                    <a:pt x="13" y="85"/>
                  </a:cubicBezTo>
                  <a:cubicBezTo>
                    <a:pt x="10" y="70"/>
                    <a:pt x="6" y="56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8" name="Shape 218"/>
            <p:cNvSpPr txBox="false"/>
            <p:nvPr isPhoto="false"/>
          </p:nvSpPr>
          <p:spPr>
            <a:xfrm flipH="false" flipV="false" rot="0">
              <a:off x="246753" y="738"/>
              <a:ext cx="18217" cy="59856"/>
            </a:xfrm>
            <a:custGeom>
              <a:avLst/>
              <a:gdLst>
                <a:gd fmla="*/ 0 w 25" name="T0"/>
                <a:gd fmla="*/ 2147483647 h 85" name="T1"/>
                <a:gd fmla="*/ 2147483647 w 25" name="T2"/>
                <a:gd fmla="*/ 0 h 85" name="T3"/>
                <a:gd fmla="*/ 2147483647 w 25" name="T4"/>
                <a:gd fmla="*/ 2147483647 h 85" name="T5"/>
                <a:gd fmla="*/ 2147483647 w 25" name="T6"/>
                <a:gd fmla="*/ 2147483647 h 85" name="T7"/>
                <a:gd fmla="*/ 0 w 25" name="T8"/>
                <a:gd fmla="*/ 2147483647 h 8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5" name="T15"/>
                <a:gd fmla="*/ 0 h 85" name="T16"/>
                <a:gd fmla="*/ 25 w 25" name="T17"/>
                <a:gd fmla="*/ 85 h 85" name="T18"/>
                <a:gd fmla="val T15" name="OXMLTextRectL"/>
                <a:gd fmla="val T16" name="OXMLTextRectT"/>
                <a:gd fmla="val T17" name="OXMLTextRectR"/>
                <a:gd fmla="val T18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5" name="ODFRight"/>
                <a:gd fmla="val 85" name="ODFBottom"/>
                <a:gd fmla="val 25" name="ODFWidth"/>
                <a:gd fmla="val 85" name="ODFHeight"/>
              </a:gdLst>
              <a:rect b="OXMLTextRectB" l="OXMLTextRectL" r="OXMLTextRectR" t="OXMLTextRectT"/>
              <a:pathLst>
                <a:path fill="norm" h="85" stroke="true" w="25">
                  <a:moveTo>
                    <a:pt x="0" y="42"/>
                  </a:moveTo>
                  <a:cubicBezTo>
                    <a:pt x="2" y="29"/>
                    <a:pt x="6" y="14"/>
                    <a:pt x="13" y="0"/>
                  </a:cubicBezTo>
                  <a:cubicBezTo>
                    <a:pt x="18" y="12"/>
                    <a:pt x="23" y="28"/>
                    <a:pt x="25" y="42"/>
                  </a:cubicBezTo>
                  <a:cubicBezTo>
                    <a:pt x="20" y="56"/>
                    <a:pt x="16" y="70"/>
                    <a:pt x="13" y="85"/>
                  </a:cubicBezTo>
                  <a:cubicBezTo>
                    <a:pt x="10" y="70"/>
                    <a:pt x="6" y="56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p>
              <a:pPr algn="l"/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19" name="Shape 219"/>
            <p:cNvSpPr txBox="false"/>
            <p:nvPr isPhoto="false"/>
          </p:nvSpPr>
          <p:spPr>
            <a:xfrm flipH="false" flipV="false" rot="0">
              <a:off x="17742" y="81415"/>
              <a:ext cx="265445" cy="10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/>
            <a:lstStyle>
              <a:defPPr/>
              <a:lvl1pPr algn="l" lvl="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1pPr>
              <a:lvl2pPr algn="l" indent="-285750" lvl="1" marL="7429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2pPr>
              <a:lvl3pPr algn="l" indent="-228600" lvl="2" marL="1143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3pPr>
              <a:lvl4pPr algn="l" indent="-228600" lvl="3" marL="1600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4pPr>
              <a:lvl5pPr algn="l" indent="-228600" lvl="4" marL="2057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5pPr>
              <a:lvl6pPr algn="l" indent="-228600" lvl="5" marL="2514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6pPr>
              <a:lvl7pPr algn="l" indent="-228600" lvl="6" marL="29718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7pPr>
              <a:lvl8pPr algn="l" indent="-228600" lvl="7" marL="34290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8pPr>
              <a:lvl9pPr algn="l" indent="-228600" lvl="8" marL="38862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endParaRPr sz="1200">
                <a:latin typeface="Open Sans"/>
                <a:ea typeface="Open Sans"/>
                <a:cs typeface="Open Sans"/>
              </a:endParaRPr>
            </a:p>
          </p:txBody>
        </p:sp>
      </p:grpSp>
      <p:pic>
        <p:nvPicPr>
          <p:cNvPr hidden="false" id="221" name="Picture 22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381197" y="6229046"/>
            <a:ext cx="2053651" cy="628953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22" name="GroupShape 2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24" name="Picture 22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1551"/>
            <a:ext cx="9906000" cy="6858000"/>
          </a:xfrm>
          <a:prstGeom prst="rect">
            <a:avLst/>
          </a:prstGeom>
        </p:spPr>
      </p:pic>
      <p:sp>
        <p:nvSpPr>
          <p:cNvPr hidden="false" id="225" name="Shape 225"/>
          <p:cNvSpPr txBox="false"/>
          <p:nvPr isPhoto="false"/>
        </p:nvSpPr>
        <p:spPr>
          <a:xfrm flipH="false" flipV="false" rot="0">
            <a:off x="0" y="6098839"/>
            <a:ext cx="9906000" cy="800712"/>
          </a:xfrm>
          <a:prstGeom prst="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6" name="Shape 226"/>
          <p:cNvSpPr txBox="true"/>
          <p:nvPr isPhoto="false"/>
        </p:nvSpPr>
        <p:spPr>
          <a:xfrm flipH="false" flipV="false" rot="0">
            <a:off x="2793863" y="6329325"/>
            <a:ext cx="3806134" cy="30777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-285750" lvl="1" marL="7429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b="true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Требования к будущему резиденту</a:t>
            </a:r>
          </a:p>
        </p:txBody>
      </p:sp>
      <p:sp>
        <p:nvSpPr>
          <p:cNvPr hidden="false" id="227" name="Shape 227"/>
          <p:cNvSpPr txBox="true"/>
          <p:nvPr isPhoto="false"/>
        </p:nvSpPr>
        <p:spPr>
          <a:xfrm flipH="false" flipV="false" rot="0">
            <a:off x="4689019" y="1760027"/>
            <a:ext cx="582211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true">
                <a:solidFill>
                  <a:schemeClr val="bg1"/>
                </a:solidFill>
                <a:latin typeface="Arial"/>
                <a:ea typeface="Arial"/>
                <a:cs typeface="Arial"/>
              </a:rPr>
              <a:t>0 %</a:t>
            </a:r>
            <a:endParaRPr b="true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228" name="Shape 228"/>
          <p:cNvGrpSpPr/>
          <p:nvPr isPhoto="false"/>
        </p:nvGrpSpPr>
        <p:grpSpPr>
          <a:xfrm flipH="false" flipV="false" rot="0">
            <a:off x="0" y="-4424"/>
            <a:ext cx="9906000" cy="785162"/>
            <a:chOff x="0" y="0"/>
            <a:chExt cx="9906000" cy="785162"/>
          </a:xfrm>
        </p:grpSpPr>
        <p:sp>
          <p:nvSpPr>
            <p:cNvPr hidden="false" id="229" name="Shape 229"/>
            <p:cNvSpPr txBox="false"/>
            <p:nvPr isPhoto="false"/>
          </p:nvSpPr>
          <p:spPr>
            <a:xfrm flipH="false" flipV="false" rot="0">
              <a:off x="0" y="0"/>
              <a:ext cx="9906000" cy="774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30" name="Shape 230"/>
            <p:cNvSpPr txBox="false"/>
            <p:nvPr isPhoto="false"/>
          </p:nvSpPr>
          <p:spPr>
            <a:xfrm flipH="false" flipV="false" rot="0">
              <a:off x="0" y="785162"/>
              <a:ext cx="9906000" cy="0"/>
            </a:xfrm>
            <a:prstGeom prst="line">
              <a:avLst/>
            </a:prstGeom>
            <a:noFill/>
            <a:ln w="38100">
              <a:solidFill>
                <a:srgbClr val="C89569"/>
              </a:solidFill>
              <a:prstDash val="solid"/>
            </a:ln>
          </p:spPr>
        </p:sp>
      </p:grpSp>
      <p:sp>
        <p:nvSpPr>
          <p:cNvPr hidden="false" id="231" name="Shape 231"/>
          <p:cNvSpPr txBox="false"/>
          <p:nvPr isPhoto="false"/>
        </p:nvSpPr>
        <p:spPr>
          <a:xfrm flipH="false" flipV="false" rot="0">
            <a:off x="785447" y="1634305"/>
            <a:ext cx="3054378" cy="772628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b="true"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Вид деятельности и рабочие места</a:t>
            </a:r>
            <a:endParaRPr b="true" sz="1600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32" name="Shape 232"/>
          <p:cNvSpPr txBox="false"/>
          <p:nvPr isPhoto="false"/>
        </p:nvSpPr>
        <p:spPr>
          <a:xfrm flipH="false" flipV="false" rot="0">
            <a:off x="5439169" y="3593643"/>
            <a:ext cx="3795200" cy="724193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Окупаемость 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не 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&gt;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 7 лет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Реализация не 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&lt;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 10 лет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3" name="Shape 233"/>
          <p:cNvSpPr txBox="false"/>
          <p:nvPr isPhoto="false"/>
        </p:nvSpPr>
        <p:spPr>
          <a:xfrm flipH="false" flipV="false" rot="0">
            <a:off x="5439169" y="2610305"/>
            <a:ext cx="3795200" cy="768689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Не 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&lt;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 30 млн руб. на 1 га площади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4" name="Shape 234"/>
          <p:cNvSpPr txBox="false"/>
          <p:nvPr isPhoto="false"/>
        </p:nvSpPr>
        <p:spPr>
          <a:xfrm flipH="false" flipV="false" rot="0">
            <a:off x="785443" y="2615496"/>
            <a:ext cx="3054379" cy="763498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b="true"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Объем вложений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5" name="Shape 235"/>
          <p:cNvSpPr txBox="false"/>
          <p:nvPr isPhoto="false"/>
        </p:nvSpPr>
        <p:spPr>
          <a:xfrm flipH="false" flipV="false" rot="0">
            <a:off x="785443" y="3587557"/>
            <a:ext cx="3054379" cy="730279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b="true"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Сроки по проекту</a:t>
            </a:r>
            <a:endParaRPr b="true" sz="1600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36" name="Shape 236"/>
          <p:cNvSpPr txBox="false"/>
          <p:nvPr isPhoto="false"/>
        </p:nvSpPr>
        <p:spPr>
          <a:xfrm flipH="false" flipV="false" rot="0">
            <a:off x="5439169" y="1640808"/>
            <a:ext cx="3795200" cy="760933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Производство с созданием не 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&lt; 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20 рабочих мест на 1 га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37" name="Shape 237"/>
          <p:cNvSpPr txBox="false"/>
          <p:nvPr isPhoto="false"/>
        </p:nvSpPr>
        <p:spPr>
          <a:xfrm flipH="false" flipV="false" rot="0">
            <a:off x="4440862" y="1866583"/>
            <a:ext cx="512138" cy="2959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5338"/>
          </a:solidFill>
          <a:ln w="25560">
            <a:noFill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/>
            <a:endParaRPr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38" name="Shape 238"/>
          <p:cNvSpPr txBox="false"/>
          <p:nvPr isPhoto="false"/>
        </p:nvSpPr>
        <p:spPr>
          <a:xfrm flipH="false" flipV="false" rot="0">
            <a:off x="4430817" y="2848706"/>
            <a:ext cx="512138" cy="2959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5338"/>
          </a:solidFill>
          <a:ln w="25560">
            <a:noFill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/>
            <a:endParaRPr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39" name="Shape 239"/>
          <p:cNvSpPr txBox="false"/>
          <p:nvPr isPhoto="false"/>
        </p:nvSpPr>
        <p:spPr>
          <a:xfrm flipH="false" flipV="false" rot="0">
            <a:off x="4440862" y="3804734"/>
            <a:ext cx="512138" cy="2959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5338"/>
          </a:solidFill>
          <a:ln w="25560">
            <a:noFill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/>
            <a:endParaRPr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40" name="Shape 240"/>
          <p:cNvSpPr txBox="false"/>
          <p:nvPr isPhoto="false"/>
        </p:nvSpPr>
        <p:spPr>
          <a:xfrm flipH="false" flipV="false" rot="0">
            <a:off x="785443" y="4526399"/>
            <a:ext cx="3054379" cy="69729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b="true"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Налоговые поступления</a:t>
            </a:r>
            <a:endParaRPr b="true" sz="1600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41" name="Shape 241"/>
          <p:cNvSpPr txBox="false"/>
          <p:nvPr isPhoto="false"/>
        </p:nvSpPr>
        <p:spPr>
          <a:xfrm flipH="false" flipV="false" rot="0">
            <a:off x="4432372" y="4717072"/>
            <a:ext cx="512138" cy="2959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5338"/>
          </a:solidFill>
          <a:ln w="25560">
            <a:noFill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/>
            <a:endParaRPr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42" name="Shape 242"/>
          <p:cNvSpPr txBox="false"/>
          <p:nvPr isPhoto="false"/>
        </p:nvSpPr>
        <p:spPr>
          <a:xfrm flipH="false" flipV="false" rot="0">
            <a:off x="5439170" y="4526398"/>
            <a:ext cx="3795199" cy="697296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Не 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&lt;</a:t>
            </a:r>
            <a:r>
              <a:rPr sz="16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 3 млн рублей в год на 1 га 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sz="14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(после выхода на проектную мощность)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hidden="false" id="244" name="Picture 24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81050" y="119083"/>
            <a:ext cx="1579210" cy="492088"/>
          </a:xfrm>
          <a:prstGeom prst="rect">
            <a:avLst/>
          </a:prstGeom>
        </p:spPr>
      </p:pic>
      <p:pic>
        <p:nvPicPr>
          <p:cNvPr hidden="false" id="246" name="Picture 24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803474" y="115157"/>
            <a:ext cx="1866007" cy="532524"/>
          </a:xfrm>
          <a:prstGeom prst="rect">
            <a:avLst/>
          </a:prstGeom>
        </p:spPr>
      </p:pic>
      <p:sp>
        <p:nvSpPr>
          <p:cNvPr hidden="false" id="247" name="Shape 247"/>
          <p:cNvSpPr txBox="true"/>
          <p:nvPr isPhoto="false"/>
        </p:nvSpPr>
        <p:spPr>
          <a:xfrm flipH="false" flipV="false" rot="0">
            <a:off x="7112976" y="6344250"/>
            <a:ext cx="2659850" cy="30777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r"/>
            <a:r>
              <a:rPr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www.safonovo.smolinvest.ru</a:t>
            </a:r>
            <a:endParaRPr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hidden="false" id="249" name="Picture 24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381197" y="6229046"/>
            <a:ext cx="2053651" cy="628953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50" name="GroupShape 2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1" name="Shape 251"/>
          <p:cNvSpPr txBox="false"/>
          <p:nvPr isPhoto="false"/>
        </p:nvSpPr>
        <p:spPr>
          <a:xfrm flipH="false" flipV="false" rot="0">
            <a:off x="0" y="6085889"/>
            <a:ext cx="9906000" cy="774700"/>
          </a:xfrm>
          <a:prstGeom prst="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2" name="Shape 252"/>
          <p:cNvSpPr txBox="false"/>
          <p:nvPr isPhoto="false"/>
        </p:nvSpPr>
        <p:spPr>
          <a:xfrm flipH="false" flipV="false" rot="0">
            <a:off x="0" y="4082742"/>
            <a:ext cx="9906000" cy="1992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3" name="Shape 253"/>
          <p:cNvSpPr txBox="false"/>
          <p:nvPr isPhoto="false"/>
        </p:nvSpPr>
        <p:spPr>
          <a:xfrm flipH="false" flipV="false" rot="0">
            <a:off x="559241" y="4355806"/>
            <a:ext cx="1480865" cy="14808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4" name="Shape 254"/>
          <p:cNvSpPr txBox="false"/>
          <p:nvPr isPhoto="false"/>
        </p:nvSpPr>
        <p:spPr>
          <a:xfrm flipH="false" flipV="false" rot="0">
            <a:off x="4490982" y="2000790"/>
            <a:ext cx="900000" cy="899999"/>
          </a:xfrm>
          <a:prstGeom prst="ellipse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5" name="Shape 255"/>
          <p:cNvSpPr txBox="false"/>
          <p:nvPr isPhoto="false"/>
        </p:nvSpPr>
        <p:spPr>
          <a:xfrm flipH="false" flipV="false" rot="0">
            <a:off x="6659551" y="2829961"/>
            <a:ext cx="1961935" cy="27699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/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Без проведения торгов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256" name="Shape 256"/>
          <p:cNvGrpSpPr/>
          <p:nvPr isPhoto="false"/>
        </p:nvGrpSpPr>
        <p:grpSpPr>
          <a:xfrm flipH="false" flipV="false" rot="0">
            <a:off x="6152242" y="1605012"/>
            <a:ext cx="430461" cy="1564401"/>
            <a:chOff x="0" y="0"/>
            <a:chExt cx="430461" cy="1564401"/>
          </a:xfrm>
        </p:grpSpPr>
        <p:grpSp>
          <p:nvGrpSpPr>
            <p:cNvPr hidden="false" id="257" name="Shape 257"/>
            <p:cNvGrpSpPr/>
            <p:nvPr isPhoto="false"/>
          </p:nvGrpSpPr>
          <p:grpSpPr>
            <a:xfrm flipH="false" flipV="false" rot="0">
              <a:off x="7999" y="584492"/>
              <a:ext cx="415763" cy="409014"/>
              <a:chOff x="0" y="0"/>
              <a:chExt cx="415763" cy="409014"/>
            </a:xfrm>
          </p:grpSpPr>
          <p:sp>
            <p:nvSpPr>
              <p:cNvPr hidden="false" id="258" name="Shape 258"/>
              <p:cNvSpPr txBox="false"/>
              <p:nvPr isPhoto="false"/>
            </p:nvSpPr>
            <p:spPr>
              <a:xfrm flipH="false" flipV="false" rot="0">
                <a:off x="0" y="0"/>
                <a:ext cx="415763" cy="40901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headEnd len="med" type="none" w="med"/>
                <a:tailEnd len="med" type="none" w="med"/>
              </a:ln>
            </p:spPr>
            <p:txBody>
              <a:bodyPr anchor="t" bIns="45720" lIns="91440" rIns="91440" tIns="45720" vert="horz" wrap="square"/>
              <a:p>
                <a:pPr algn="l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259" name="Shape 259"/>
              <p:cNvSpPr txBox="false"/>
              <p:nvPr isPhoto="false"/>
            </p:nvSpPr>
            <p:spPr>
              <a:xfrm flipH="false" flipV="false" rot="0">
                <a:off x="148539" y="83035"/>
                <a:ext cx="134967" cy="221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bIns="0" lIns="0" rIns="0" tIns="0" vert="horz" wrap="none">
                <a:noAutofit/>
              </a:bodyPr>
              <a:lstStyle>
                <a:defPPr/>
                <a:lvl1pPr algn="l" lvl="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1pPr>
                <a:lvl2pPr algn="l" indent="0" lvl="1" marL="4572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2pPr>
                <a:lvl3pPr algn="l" indent="0" lvl="2" marL="9144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3pPr>
                <a:lvl4pPr algn="l" indent="0" lvl="3" marL="13716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4pPr>
                <a:lvl5pPr algn="l" indent="0" lvl="4" marL="18288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5pPr>
                <a:lvl6pPr algn="l" indent="0" lvl="5" marL="22860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6pPr>
                <a:lvl7pPr algn="l" indent="0" lvl="6" marL="27432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7pPr>
                <a:lvl8pPr algn="l" indent="0" lvl="7" marL="32004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8pPr>
                <a:lvl9pPr algn="l" indent="0" lvl="8" marL="36576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/>
                <a:r>
                  <a:rPr sz="2400">
                    <a:solidFill>
                      <a:srgbClr val="FEFFFF"/>
                    </a:solidFill>
                    <a:latin typeface="Calibri"/>
                    <a:ea typeface="Calibri"/>
                    <a:cs typeface="Calibri"/>
                  </a:rPr>
                  <a:t>S</a:t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hidden="false" id="260" name="Shape 260"/>
            <p:cNvGrpSpPr/>
            <p:nvPr isPhoto="false"/>
          </p:nvGrpSpPr>
          <p:grpSpPr>
            <a:xfrm flipH="false" flipV="false" rot="0">
              <a:off x="0" y="0"/>
              <a:ext cx="430461" cy="423473"/>
              <a:chOff x="0" y="0"/>
              <a:chExt cx="430461" cy="423473"/>
            </a:xfrm>
          </p:grpSpPr>
          <p:sp>
            <p:nvSpPr>
              <p:cNvPr hidden="false" id="261" name="Shape 261"/>
              <p:cNvSpPr txBox="false"/>
              <p:nvPr isPhoto="false"/>
            </p:nvSpPr>
            <p:spPr>
              <a:xfrm flipH="false" flipV="false" rot="0">
                <a:off x="0" y="0"/>
                <a:ext cx="430461" cy="42347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headEnd len="med" type="none" w="med"/>
                <a:tailEnd len="med" type="none" w="med"/>
              </a:ln>
            </p:spPr>
            <p:txBody>
              <a:bodyPr anchor="t" bIns="45720" lIns="91440" rIns="91440" tIns="45720" vert="horz" wrap="square"/>
              <a:p>
                <a:pPr algn="l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262" name="Shape 262"/>
              <p:cNvSpPr txBox="false"/>
              <p:nvPr isPhoto="false"/>
            </p:nvSpPr>
            <p:spPr>
              <a:xfrm flipH="false" flipV="false" rot="0">
                <a:off x="152834" y="100212"/>
                <a:ext cx="124383" cy="205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bIns="0" lIns="0" rIns="0" tIns="0" vert="horz" wrap="none">
                <a:noAutofit/>
              </a:bodyPr>
              <a:lstStyle>
                <a:defPPr/>
                <a:lvl1pPr algn="l" lvl="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1pPr>
                <a:lvl2pPr algn="l" indent="0" lvl="1" marL="4572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2pPr>
                <a:lvl3pPr algn="l" indent="0" lvl="2" marL="9144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3pPr>
                <a:lvl4pPr algn="l" indent="0" lvl="3" marL="13716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4pPr>
                <a:lvl5pPr algn="l" indent="0" lvl="4" marL="18288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5pPr>
                <a:lvl6pPr algn="l" indent="0" lvl="5" marL="22860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6pPr>
                <a:lvl7pPr algn="l" indent="0" lvl="6" marL="27432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7pPr>
                <a:lvl8pPr algn="l" indent="0" lvl="7" marL="32004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8pPr>
                <a:lvl9pPr algn="l" indent="0" lvl="8" marL="36576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/>
                <a:r>
                  <a:rPr sz="2400">
                    <a:solidFill>
                      <a:srgbClr val="FEFFFF"/>
                    </a:solidFill>
                    <a:latin typeface="Calibri"/>
                    <a:ea typeface="Calibri"/>
                    <a:cs typeface="Calibri"/>
                  </a:rPr>
                  <a:t>S</a:t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hidden="false" id="263" name="Shape 263"/>
            <p:cNvGrpSpPr/>
            <p:nvPr isPhoto="false"/>
          </p:nvGrpSpPr>
          <p:grpSpPr>
            <a:xfrm flipH="false" flipV="false" rot="0">
              <a:off x="7999" y="1152127"/>
              <a:ext cx="419076" cy="412274"/>
              <a:chOff x="0" y="0"/>
              <a:chExt cx="419076" cy="412274"/>
            </a:xfrm>
          </p:grpSpPr>
          <p:sp>
            <p:nvSpPr>
              <p:cNvPr hidden="false" id="264" name="Shape 264"/>
              <p:cNvSpPr txBox="false"/>
              <p:nvPr isPhoto="false"/>
            </p:nvSpPr>
            <p:spPr>
              <a:xfrm flipH="false" flipV="false" rot="0">
                <a:off x="0" y="0"/>
                <a:ext cx="419076" cy="41227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headEnd len="med" type="none" w="med"/>
                <a:tailEnd len="med" type="none" w="med"/>
              </a:ln>
            </p:spPr>
            <p:txBody>
              <a:bodyPr anchor="t" bIns="45720" lIns="91440" rIns="91440" tIns="45720" vert="horz" wrap="square"/>
              <a:p>
                <a:pPr algn="l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hidden="false" id="265" name="Shape 265"/>
              <p:cNvSpPr txBox="false"/>
              <p:nvPr isPhoto="false"/>
            </p:nvSpPr>
            <p:spPr>
              <a:xfrm flipH="false" flipV="false" rot="0">
                <a:off x="137448" y="91774"/>
                <a:ext cx="136063" cy="225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bIns="0" lIns="0" rIns="0" tIns="0" vert="horz" wrap="none">
                <a:noAutofit/>
              </a:bodyPr>
              <a:lstStyle>
                <a:defPPr/>
                <a:lvl1pPr algn="l" lvl="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1pPr>
                <a:lvl2pPr algn="l" indent="0" lvl="1" marL="4572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2pPr>
                <a:lvl3pPr algn="l" indent="0" lvl="2" marL="9144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3pPr>
                <a:lvl4pPr algn="l" indent="0" lvl="3" marL="13716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4pPr>
                <a:lvl5pPr algn="l" indent="0" lvl="4" marL="18288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5pPr>
                <a:lvl6pPr algn="l" indent="0" lvl="5" marL="22860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6pPr>
                <a:lvl7pPr algn="l" indent="0" lvl="6" marL="27432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7pPr>
                <a:lvl8pPr algn="l" indent="0" lvl="7" marL="32004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8pPr>
                <a:lvl9pPr algn="l" indent="0" lvl="8" marL="3657600">
                  <a:defRPr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/>
                <a:r>
                  <a:rPr sz="2400">
                    <a:solidFill>
                      <a:srgbClr val="FEFFFF"/>
                    </a:solidFill>
                    <a:latin typeface="Calibri"/>
                    <a:ea typeface="Calibri"/>
                    <a:cs typeface="Calibri"/>
                  </a:rPr>
                  <a:t>S</a:t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hidden="false" id="266" name="Shape 266"/>
          <p:cNvSpPr txBox="false"/>
          <p:nvPr isPhoto="false"/>
        </p:nvSpPr>
        <p:spPr>
          <a:xfrm flipH="false" flipV="false" rot="16200000">
            <a:off x="-139250" y="1771604"/>
            <a:ext cx="2045020" cy="107721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p>
            <a:pPr algn="ctr"/>
            <a:r>
              <a:rPr b="true" sz="4000">
                <a:solidFill>
                  <a:srgbClr val="ED5338"/>
                </a:solidFill>
                <a:latin typeface="Open Sans"/>
                <a:ea typeface="Open Sans"/>
                <a:cs typeface="Open Sans"/>
              </a:rPr>
              <a:t>10 лет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24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67" name="Shape 267"/>
          <p:cNvSpPr txBox="false"/>
          <p:nvPr isPhoto="false"/>
        </p:nvSpPr>
        <p:spPr>
          <a:xfrm flipH="false" flipV="false" rot="0">
            <a:off x="3651076" y="2315060"/>
            <a:ext cx="512138" cy="2959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89569"/>
          </a:solidFill>
          <a:ln w="25560">
            <a:noFill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/>
            <a:endParaRPr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68" name="Shape 268"/>
          <p:cNvSpPr txBox="true"/>
          <p:nvPr isPhoto="false"/>
        </p:nvSpPr>
        <p:spPr>
          <a:xfrm flipH="false" flipV="false" rot="0">
            <a:off x="2456878" y="4795913"/>
            <a:ext cx="7212585" cy="830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just" indent="-171450" marL="171450">
              <a:buClr>
                <a:srgbClr val="0096FF"/>
              </a:buClr>
              <a:buFont typeface="Wingdings"/>
              <a:buChar char="ü"/>
            </a:pPr>
            <a:r>
              <a:rPr sz="1200">
                <a:latin typeface="Open Sans"/>
                <a:ea typeface="Open Sans"/>
                <a:cs typeface="Open Sans"/>
              </a:rPr>
              <a:t>« Об индустриальных парках на территории Смоленской области</a:t>
            </a:r>
            <a:r>
              <a:rPr sz="1200">
                <a:latin typeface="Open Sans"/>
                <a:ea typeface="Open Sans"/>
                <a:cs typeface="Open Sans"/>
              </a:rPr>
              <a:t>»</a:t>
            </a:r>
            <a:endParaRPr sz="1200">
              <a:latin typeface="Open Sans"/>
              <a:ea typeface="Open Sans"/>
              <a:cs typeface="Open Sans"/>
            </a:endParaRPr>
          </a:p>
          <a:p>
            <a:pPr algn="just" indent="-171450" marL="171450">
              <a:buClr>
                <a:srgbClr val="0096FF"/>
              </a:buClr>
              <a:buFont typeface="Wingdings"/>
              <a:buChar char="ü"/>
            </a:pPr>
            <a:endParaRPr sz="1200">
              <a:latin typeface="Open Sans"/>
              <a:ea typeface="Open Sans"/>
              <a:cs typeface="Open Sans"/>
            </a:endParaRPr>
          </a:p>
          <a:p>
            <a:pPr algn="just" indent="-171450" marL="171450">
              <a:buClr>
                <a:srgbClr val="0096FF"/>
              </a:buClr>
              <a:buFont typeface="Wingdings"/>
              <a:buChar char="ü"/>
            </a:pPr>
            <a:r>
              <a:rPr sz="1200">
                <a:latin typeface="Open Sans"/>
                <a:ea typeface="Open Sans"/>
                <a:cs typeface="Open Sans"/>
              </a:rPr>
              <a:t>« О налоговых льготах, предоставляемых управляющим </a:t>
            </a:r>
            <a:r>
              <a:rPr sz="1200">
                <a:latin typeface="Open Sans"/>
                <a:ea typeface="Open Sans"/>
                <a:cs typeface="Open Sans"/>
              </a:rPr>
              <a:t>компаниям индустриальных </a:t>
            </a:r>
            <a:r>
              <a:rPr sz="1200">
                <a:latin typeface="Open Sans"/>
                <a:ea typeface="Open Sans"/>
                <a:cs typeface="Open Sans"/>
              </a:rPr>
              <a:t>парков</a:t>
            </a:r>
            <a:r>
              <a:rPr sz="1200">
                <a:latin typeface="Open Sans"/>
                <a:ea typeface="Open Sans"/>
                <a:cs typeface="Open Sans"/>
              </a:rPr>
              <a:t> </a:t>
            </a:r>
            <a:r>
              <a:rPr sz="1200">
                <a:latin typeface="Open Sans"/>
                <a:ea typeface="Open Sans"/>
                <a:cs typeface="Open Sans"/>
              </a:rPr>
              <a:t>и резидентам индустриальных парков на территории Смоленской области</a:t>
            </a:r>
            <a:r>
              <a:rPr sz="1200">
                <a:latin typeface="Open Sans"/>
                <a:ea typeface="Open Sans"/>
                <a:cs typeface="Open Sans"/>
              </a:rPr>
              <a:t>»</a:t>
            </a:r>
            <a:endParaRPr sz="1200"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69" name="Shape 269"/>
          <p:cNvSpPr txBox="true"/>
          <p:nvPr isPhoto="false"/>
        </p:nvSpPr>
        <p:spPr>
          <a:xfrm flipH="false" flipV="false" rot="0">
            <a:off x="2620779" y="4348432"/>
            <a:ext cx="3149399" cy="30777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rPr>
              <a:t>Приняты областные законы: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70" name="Shape 270"/>
          <p:cNvSpPr txBox="false"/>
          <p:nvPr isPhoto="false"/>
        </p:nvSpPr>
        <p:spPr>
          <a:xfrm flipH="false" flipV="false" rot="0">
            <a:off x="6659551" y="1665476"/>
            <a:ext cx="2857257" cy="276998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/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0 руб. - аренда земельного участка 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71" name="Shape 271"/>
          <p:cNvSpPr txBox="false"/>
          <p:nvPr isPhoto="false"/>
        </p:nvSpPr>
        <p:spPr>
          <a:xfrm flipH="false" flipV="false" rot="0">
            <a:off x="6659551" y="2177303"/>
            <a:ext cx="3217578" cy="46166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/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25 </a:t>
            </a:r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% (от </a:t>
            </a:r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кадастровой</a:t>
            </a:r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) </a:t>
            </a:r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выкупная 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200">
                <a:solidFill>
                  <a:srgbClr val="233154"/>
                </a:solidFill>
                <a:latin typeface="Open Sans"/>
                <a:ea typeface="Open Sans"/>
                <a:cs typeface="Open Sans"/>
              </a:rPr>
              <a:t>стоимость земли </a:t>
            </a:r>
            <a:endParaRPr sz="1200">
              <a:solidFill>
                <a:srgbClr val="233154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72" name="Shape 272"/>
          <p:cNvSpPr txBox="true"/>
          <p:nvPr isPhoto="false"/>
        </p:nvSpPr>
        <p:spPr>
          <a:xfrm flipH="false" flipV="false" rot="0">
            <a:off x="2631033" y="6236528"/>
            <a:ext cx="4698181" cy="523220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-285750" lvl="1" marL="7429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b="true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Преференции и налоговые льготы резидентам</a:t>
            </a:r>
            <a:endParaRPr b="true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lnSpc>
                <a:spcPct val="100000"/>
              </a:lnSpc>
              <a:buNone/>
            </a:pPr>
            <a:r>
              <a:rPr b="true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государственных индустриальных парков</a:t>
            </a:r>
          </a:p>
        </p:txBody>
      </p:sp>
      <p:sp>
        <p:nvSpPr>
          <p:cNvPr hidden="false" id="273" name="Shape 273"/>
          <p:cNvSpPr txBox="false"/>
          <p:nvPr isPhoto="false"/>
        </p:nvSpPr>
        <p:spPr>
          <a:xfrm flipH="false" flipV="false" rot="0">
            <a:off x="1289445" y="2738069"/>
            <a:ext cx="2083985" cy="477933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Налог на </a:t>
            </a:r>
            <a:r>
              <a:rPr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имущество</a:t>
            </a:r>
            <a:endParaRPr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4" name="Shape 274"/>
          <p:cNvSpPr txBox="false"/>
          <p:nvPr isPhoto="false"/>
        </p:nvSpPr>
        <p:spPr>
          <a:xfrm flipH="false" flipV="false" rot="0">
            <a:off x="1289445" y="2216534"/>
            <a:ext cx="2083985" cy="477933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Земельный налог</a:t>
            </a:r>
            <a:endParaRPr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5" name="Shape 275"/>
          <p:cNvSpPr txBox="false"/>
          <p:nvPr isPhoto="false"/>
        </p:nvSpPr>
        <p:spPr>
          <a:xfrm flipH="false" flipV="false" rot="0">
            <a:off x="1289445" y="1694057"/>
            <a:ext cx="2083985" cy="477933"/>
          </a:xfrm>
          <a:prstGeom prst="roundRect">
            <a:avLst/>
          </a:prstGeom>
          <a:solidFill>
            <a:srgbClr val="C89569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z="12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Транспортный налог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6" name="Shape 276"/>
          <p:cNvSpPr txBox="true"/>
          <p:nvPr isPhoto="false"/>
        </p:nvSpPr>
        <p:spPr>
          <a:xfrm flipH="false" flipV="false" rot="0">
            <a:off x="4689018" y="2258863"/>
            <a:ext cx="582211" cy="369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true">
                <a:solidFill>
                  <a:schemeClr val="bg1"/>
                </a:solidFill>
                <a:latin typeface="Arial"/>
                <a:ea typeface="Arial"/>
                <a:cs typeface="Arial"/>
              </a:rPr>
              <a:t>0 %</a:t>
            </a:r>
            <a:endParaRPr b="true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277" name="Shape 277"/>
          <p:cNvGrpSpPr/>
          <p:nvPr isPhoto="false"/>
        </p:nvGrpSpPr>
        <p:grpSpPr>
          <a:xfrm flipH="false" flipV="false" rot="0">
            <a:off x="0" y="-2809"/>
            <a:ext cx="9906000" cy="785162"/>
            <a:chOff x="0" y="0"/>
            <a:chExt cx="9906000" cy="785162"/>
          </a:xfrm>
        </p:grpSpPr>
        <p:sp>
          <p:nvSpPr>
            <p:cNvPr hidden="false" id="278" name="Shape 278"/>
            <p:cNvSpPr txBox="false"/>
            <p:nvPr isPhoto="false"/>
          </p:nvSpPr>
          <p:spPr>
            <a:xfrm flipH="false" flipV="false" rot="0">
              <a:off x="0" y="0"/>
              <a:ext cx="9906000" cy="774700"/>
            </a:xfrm>
            <a:prstGeom prst="rect">
              <a:avLst/>
            </a:prstGeom>
            <a:solidFill>
              <a:schemeClr val="bg1">
                <a:alpha val="52157"/>
              </a:schemeClr>
            </a:solidFill>
            <a:ln>
              <a:noFill/>
            </a:ln>
          </p:spPr>
          <p:txBody>
            <a:bodyPr anchor="ctr" bIns="45720" lIns="91440" rIns="91440" tIns="45720"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79" name="Shape 279"/>
            <p:cNvSpPr txBox="false"/>
            <p:nvPr isPhoto="false"/>
          </p:nvSpPr>
          <p:spPr>
            <a:xfrm flipH="false" flipV="false" rot="0">
              <a:off x="0" y="785162"/>
              <a:ext cx="9906000" cy="0"/>
            </a:xfrm>
            <a:prstGeom prst="line">
              <a:avLst/>
            </a:prstGeom>
            <a:ln w="38100">
              <a:solidFill>
                <a:srgbClr val="C89569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</p:grpSp>
      <p:pic>
        <p:nvPicPr>
          <p:cNvPr hidden="false" id="281" name="Picture 28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14160" y="4564926"/>
            <a:ext cx="992459" cy="992459"/>
          </a:xfrm>
          <a:prstGeom prst="rect">
            <a:avLst/>
          </a:prstGeom>
        </p:spPr>
      </p:pic>
      <p:sp>
        <p:nvSpPr>
          <p:cNvPr hidden="false" id="282" name="Shape 282"/>
          <p:cNvSpPr txBox="false"/>
          <p:nvPr isPhoto="false"/>
        </p:nvSpPr>
        <p:spPr>
          <a:xfrm flipH="false" flipV="false" rot="1800000">
            <a:off x="3651076" y="1853637"/>
            <a:ext cx="512138" cy="2959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89569"/>
          </a:solidFill>
          <a:ln w="25560">
            <a:noFill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/>
            <a:endParaRPr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283" name="Shape 283"/>
          <p:cNvSpPr txBox="false"/>
          <p:nvPr isPhoto="false"/>
        </p:nvSpPr>
        <p:spPr>
          <a:xfrm flipH="false" flipV="false" rot="19800000">
            <a:off x="3651074" y="2785849"/>
            <a:ext cx="512138" cy="2959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89569"/>
          </a:solidFill>
          <a:ln w="25560">
            <a:noFill/>
            <a:headEnd len="med" type="none" w="med"/>
            <a:tailEnd len="med" type="none" w="med"/>
          </a:ln>
        </p:spPr>
        <p:txBody>
          <a:bodyPr anchor="ctr" bIns="45720" lIns="91440" rIns="91440" tIns="45720" wrap="none"/>
          <a:p>
            <a:pPr algn="l"/>
            <a:endParaRPr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hidden="false" id="285" name="Picture 28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81050" y="119083"/>
            <a:ext cx="1579210" cy="492088"/>
          </a:xfrm>
          <a:prstGeom prst="rect">
            <a:avLst/>
          </a:prstGeom>
        </p:spPr>
      </p:pic>
      <p:pic>
        <p:nvPicPr>
          <p:cNvPr hidden="false" id="287" name="Picture 28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803474" y="115157"/>
            <a:ext cx="1866007" cy="532524"/>
          </a:xfrm>
          <a:prstGeom prst="rect">
            <a:avLst/>
          </a:prstGeom>
        </p:spPr>
      </p:pic>
      <p:sp>
        <p:nvSpPr>
          <p:cNvPr hidden="false" id="288" name="Shape 288"/>
          <p:cNvSpPr txBox="true"/>
          <p:nvPr isPhoto="false"/>
        </p:nvSpPr>
        <p:spPr>
          <a:xfrm flipH="false" flipV="false" rot="0">
            <a:off x="7156939" y="6344250"/>
            <a:ext cx="2615890" cy="30777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r"/>
            <a:r>
              <a:rPr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www.safonovo.smolinvest.ru</a:t>
            </a:r>
            <a:endParaRPr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hidden="false" id="290" name="Picture 290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381197" y="6229046"/>
            <a:ext cx="2053651" cy="628953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MyOffice-CoreFramework-Android/35-1293.911.9687.924.1@07277fa9125d0a3f5e88f9c37df869f86b5b38e1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2014-06-30T15:10:08Z</dcterms:created>
  <dcterms:modified xsi:type="dcterms:W3CDTF">2025-02-03T06:29:16Z</dcterms:modified>
</cp:coreProperties>
</file>